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8"/>
  </p:notesMasterIdLst>
  <p:handoutMasterIdLst>
    <p:handoutMasterId r:id="rId19"/>
  </p:handoutMasterIdLst>
  <p:sldIdLst>
    <p:sldId id="462" r:id="rId2"/>
    <p:sldId id="434" r:id="rId3"/>
    <p:sldId id="447" r:id="rId4"/>
    <p:sldId id="438" r:id="rId5"/>
    <p:sldId id="446" r:id="rId6"/>
    <p:sldId id="413" r:id="rId7"/>
    <p:sldId id="449" r:id="rId8"/>
    <p:sldId id="386" r:id="rId9"/>
    <p:sldId id="429" r:id="rId10"/>
    <p:sldId id="452" r:id="rId11"/>
    <p:sldId id="454" r:id="rId12"/>
    <p:sldId id="456" r:id="rId13"/>
    <p:sldId id="457" r:id="rId14"/>
    <p:sldId id="459" r:id="rId15"/>
    <p:sldId id="461" r:id="rId16"/>
    <p:sldId id="464" r:id="rId17"/>
  </p:sldIdLst>
  <p:sldSz cx="9144000" cy="6858000" type="screen4x3"/>
  <p:notesSz cx="7010400" cy="9296400"/>
  <p:defaultTextStyle>
    <a:defPPr>
      <a:defRPr lang="en-US"/>
    </a:defPPr>
    <a:lvl1pPr algn="l" rtl="0" fontAlgn="base">
      <a:spcBef>
        <a:spcPct val="0"/>
      </a:spcBef>
      <a:spcAft>
        <a:spcPct val="0"/>
      </a:spcAft>
      <a:defRPr sz="1400" b="1" kern="1200">
        <a:solidFill>
          <a:srgbClr val="CC0000"/>
        </a:solidFill>
        <a:latin typeface="Verdana" pitchFamily="34" charset="0"/>
        <a:ea typeface="+mn-ea"/>
        <a:cs typeface="+mn-cs"/>
      </a:defRPr>
    </a:lvl1pPr>
    <a:lvl2pPr marL="457200" algn="l" rtl="0" fontAlgn="base">
      <a:spcBef>
        <a:spcPct val="0"/>
      </a:spcBef>
      <a:spcAft>
        <a:spcPct val="0"/>
      </a:spcAft>
      <a:defRPr sz="1400" b="1" kern="1200">
        <a:solidFill>
          <a:srgbClr val="CC0000"/>
        </a:solidFill>
        <a:latin typeface="Verdana" pitchFamily="34" charset="0"/>
        <a:ea typeface="+mn-ea"/>
        <a:cs typeface="+mn-cs"/>
      </a:defRPr>
    </a:lvl2pPr>
    <a:lvl3pPr marL="914400" algn="l" rtl="0" fontAlgn="base">
      <a:spcBef>
        <a:spcPct val="0"/>
      </a:spcBef>
      <a:spcAft>
        <a:spcPct val="0"/>
      </a:spcAft>
      <a:defRPr sz="1400" b="1" kern="1200">
        <a:solidFill>
          <a:srgbClr val="CC0000"/>
        </a:solidFill>
        <a:latin typeface="Verdana" pitchFamily="34" charset="0"/>
        <a:ea typeface="+mn-ea"/>
        <a:cs typeface="+mn-cs"/>
      </a:defRPr>
    </a:lvl3pPr>
    <a:lvl4pPr marL="1371600" algn="l" rtl="0" fontAlgn="base">
      <a:spcBef>
        <a:spcPct val="0"/>
      </a:spcBef>
      <a:spcAft>
        <a:spcPct val="0"/>
      </a:spcAft>
      <a:defRPr sz="1400" b="1" kern="1200">
        <a:solidFill>
          <a:srgbClr val="CC0000"/>
        </a:solidFill>
        <a:latin typeface="Verdana" pitchFamily="34" charset="0"/>
        <a:ea typeface="+mn-ea"/>
        <a:cs typeface="+mn-cs"/>
      </a:defRPr>
    </a:lvl4pPr>
    <a:lvl5pPr marL="1828800" algn="l" rtl="0" fontAlgn="base">
      <a:spcBef>
        <a:spcPct val="0"/>
      </a:spcBef>
      <a:spcAft>
        <a:spcPct val="0"/>
      </a:spcAft>
      <a:defRPr sz="1400" b="1" kern="1200">
        <a:solidFill>
          <a:srgbClr val="CC0000"/>
        </a:solidFill>
        <a:latin typeface="Verdana" pitchFamily="34" charset="0"/>
        <a:ea typeface="+mn-ea"/>
        <a:cs typeface="+mn-cs"/>
      </a:defRPr>
    </a:lvl5pPr>
    <a:lvl6pPr marL="2286000" algn="l" defTabSz="914400" rtl="0" eaLnBrk="1" latinLnBrk="0" hangingPunct="1">
      <a:defRPr sz="1400" b="1" kern="1200">
        <a:solidFill>
          <a:srgbClr val="CC0000"/>
        </a:solidFill>
        <a:latin typeface="Verdana" pitchFamily="34" charset="0"/>
        <a:ea typeface="+mn-ea"/>
        <a:cs typeface="+mn-cs"/>
      </a:defRPr>
    </a:lvl6pPr>
    <a:lvl7pPr marL="2743200" algn="l" defTabSz="914400" rtl="0" eaLnBrk="1" latinLnBrk="0" hangingPunct="1">
      <a:defRPr sz="1400" b="1" kern="1200">
        <a:solidFill>
          <a:srgbClr val="CC0000"/>
        </a:solidFill>
        <a:latin typeface="Verdana" pitchFamily="34" charset="0"/>
        <a:ea typeface="+mn-ea"/>
        <a:cs typeface="+mn-cs"/>
      </a:defRPr>
    </a:lvl7pPr>
    <a:lvl8pPr marL="3200400" algn="l" defTabSz="914400" rtl="0" eaLnBrk="1" latinLnBrk="0" hangingPunct="1">
      <a:defRPr sz="1400" b="1" kern="1200">
        <a:solidFill>
          <a:srgbClr val="CC0000"/>
        </a:solidFill>
        <a:latin typeface="Verdana" pitchFamily="34" charset="0"/>
        <a:ea typeface="+mn-ea"/>
        <a:cs typeface="+mn-cs"/>
      </a:defRPr>
    </a:lvl8pPr>
    <a:lvl9pPr marL="3657600" algn="l" defTabSz="914400" rtl="0" eaLnBrk="1" latinLnBrk="0" hangingPunct="1">
      <a:defRPr sz="1400" b="1" kern="1200">
        <a:solidFill>
          <a:srgbClr val="CC0000"/>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0033"/>
    <a:srgbClr val="FF0000"/>
    <a:srgbClr val="66CCFF"/>
    <a:srgbClr val="6699FF"/>
    <a:srgbClr val="897C03"/>
    <a:srgbClr val="8F7401"/>
    <a:srgbClr val="C19B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9" d="100"/>
          <a:sy n="69" d="100"/>
        </p:scale>
        <p:origin x="774"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100" d="100"/>
        <a:sy n="100" d="100"/>
      </p:scale>
      <p:origin x="0" y="558"/>
    </p:cViewPr>
  </p:sorterViewPr>
  <p:notesViewPr>
    <p:cSldViewPr snapToGrid="0">
      <p:cViewPr>
        <p:scale>
          <a:sx n="100" d="100"/>
          <a:sy n="100" d="100"/>
        </p:scale>
        <p:origin x="-1758" y="9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5" name="Rectangle 3"/>
          <p:cNvSpPr>
            <a:spLocks noGrp="1" noChangeArrowheads="1"/>
          </p:cNvSpPr>
          <p:nvPr>
            <p:ph type="dt" sz="quarter" idx="1"/>
          </p:nvPr>
        </p:nvSpPr>
        <p:spPr bwMode="auto">
          <a:xfrm>
            <a:off x="3971925" y="0"/>
            <a:ext cx="30384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dirty="0" smtClean="0">
                <a:solidFill>
                  <a:schemeClr val="tx1"/>
                </a:solidFill>
                <a:latin typeface="Times New Roman" pitchFamily="18" charset="0"/>
              </a:defRPr>
            </a:lvl1pPr>
          </a:lstStyle>
          <a:p>
            <a:pPr>
              <a:defRPr/>
            </a:pPr>
            <a:endParaRPr lang="en-US" dirty="0"/>
          </a:p>
        </p:txBody>
      </p:sp>
      <p:sp>
        <p:nvSpPr>
          <p:cNvPr id="90116" name="Rectangle 4"/>
          <p:cNvSpPr>
            <a:spLocks noGrp="1" noChangeArrowheads="1"/>
          </p:cNvSpPr>
          <p:nvPr>
            <p:ph type="ftr" sz="quarter" idx="2"/>
          </p:nvPr>
        </p:nvSpPr>
        <p:spPr bwMode="auto">
          <a:xfrm>
            <a:off x="0" y="8839200"/>
            <a:ext cx="30384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dirty="0" smtClean="0">
                <a:solidFill>
                  <a:schemeClr val="tx1"/>
                </a:solidFill>
                <a:latin typeface="Times New Roman" pitchFamily="18" charset="0"/>
              </a:defRPr>
            </a:lvl1pPr>
          </a:lstStyle>
          <a:p>
            <a:pPr>
              <a:defRPr/>
            </a:pPr>
            <a:endParaRPr lang="en-US" dirty="0"/>
          </a:p>
        </p:txBody>
      </p:sp>
      <p:sp>
        <p:nvSpPr>
          <p:cNvPr id="90117" name="Rectangle 5"/>
          <p:cNvSpPr>
            <a:spLocks noGrp="1" noChangeArrowheads="1"/>
          </p:cNvSpPr>
          <p:nvPr>
            <p:ph type="sldNum" sz="quarter" idx="3"/>
          </p:nvPr>
        </p:nvSpPr>
        <p:spPr bwMode="auto">
          <a:xfrm>
            <a:off x="3971925" y="8839200"/>
            <a:ext cx="30384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5542EE07-C8F6-48F9-B65E-A2D403351FBE}" type="slidenum">
              <a:rPr lang="en-US"/>
              <a:pPr>
                <a:defRPr/>
              </a:pPr>
              <a:t>‹#›</a:t>
            </a:fld>
            <a:endParaRPr lang="en-US" dirty="0"/>
          </a:p>
        </p:txBody>
      </p:sp>
    </p:spTree>
    <p:extLst>
      <p:ext uri="{BB962C8B-B14F-4D97-AF65-F5344CB8AC3E}">
        <p14:creationId xmlns:p14="http://schemas.microsoft.com/office/powerpoint/2010/main" val="2902993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dirty="0" smtClean="0">
                <a:solidFill>
                  <a:schemeClr val="tx1"/>
                </a:solidFill>
                <a:latin typeface="Times New Roman" pitchFamily="18" charset="0"/>
              </a:defRPr>
            </a:lvl1pPr>
          </a:lstStyle>
          <a:p>
            <a:pPr>
              <a:defRPr/>
            </a:pPr>
            <a:r>
              <a:rPr lang="en-US" dirty="0"/>
              <a:t>ADVANCED MANAGEMENT FOR PRIVATE LAW LIBRARIANS</a:t>
            </a:r>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dirty="0" smtClean="0">
                <a:solidFill>
                  <a:schemeClr val="tx1"/>
                </a:solidFill>
                <a:latin typeface="Times New Roman" pitchFamily="18" charset="0"/>
              </a:defRPr>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dirty="0" smtClean="0">
                <a:solidFill>
                  <a:schemeClr val="tx1"/>
                </a:solidFill>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B016425B-83FA-413E-87D3-4D35B6FF2A2F}" type="slidenum">
              <a:rPr lang="en-US"/>
              <a:pPr>
                <a:defRPr/>
              </a:pPr>
              <a:t>‹#›</a:t>
            </a:fld>
            <a:endParaRPr lang="en-US" dirty="0"/>
          </a:p>
        </p:txBody>
      </p:sp>
    </p:spTree>
    <p:extLst>
      <p:ext uri="{BB962C8B-B14F-4D97-AF65-F5344CB8AC3E}">
        <p14:creationId xmlns:p14="http://schemas.microsoft.com/office/powerpoint/2010/main" val="390675397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7"/>
          <p:cNvSpPr>
            <a:spLocks noGrp="1" noChangeArrowheads="1"/>
          </p:cNvSpPr>
          <p:nvPr>
            <p:ph type="sldNum" sz="quarter" idx="5"/>
          </p:nvPr>
        </p:nvSpPr>
        <p:spPr>
          <a:noFill/>
        </p:spPr>
        <p:txBody>
          <a:bodyPr/>
          <a:lstStyle/>
          <a:p>
            <a:fld id="{7BFC22C1-9B69-432E-87A3-D76CCA542C05}" type="slidenum">
              <a:rPr lang="en-US"/>
              <a:pPr/>
              <a:t>1</a:t>
            </a:fld>
            <a:endParaRPr lang="en-US" dirty="0"/>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1881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p:spPr>
        <p:txBody>
          <a:bodyPr/>
          <a:lstStyle/>
          <a:p>
            <a:fld id="{F9B64204-2DC3-4260-A1AB-96DA58B8C097}" type="slidenum">
              <a:rPr lang="en-US"/>
              <a:pPr/>
              <a:t>10</a:t>
            </a:fld>
            <a:endParaRPr lang="en-US" dirty="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1524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p:spPr>
        <p:txBody>
          <a:bodyPr/>
          <a:lstStyle/>
          <a:p>
            <a:fld id="{F9B64204-2DC3-4260-A1AB-96DA58B8C097}" type="slidenum">
              <a:rPr lang="en-US"/>
              <a:pPr/>
              <a:t>11</a:t>
            </a:fld>
            <a:endParaRPr lang="en-US" dirty="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5905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p:spPr>
        <p:txBody>
          <a:bodyPr/>
          <a:lstStyle/>
          <a:p>
            <a:fld id="{F9B64204-2DC3-4260-A1AB-96DA58B8C097}" type="slidenum">
              <a:rPr lang="en-US"/>
              <a:pPr/>
              <a:t>12</a:t>
            </a:fld>
            <a:endParaRPr lang="en-US" dirty="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8049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p:spPr>
        <p:txBody>
          <a:bodyPr/>
          <a:lstStyle/>
          <a:p>
            <a:fld id="{F9B64204-2DC3-4260-A1AB-96DA58B8C097}" type="slidenum">
              <a:rPr lang="en-US"/>
              <a:pPr/>
              <a:t>2</a:t>
            </a:fld>
            <a:endParaRPr lang="en-US" dirty="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4336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p:spPr>
        <p:txBody>
          <a:bodyPr/>
          <a:lstStyle/>
          <a:p>
            <a:fld id="{F9B64204-2DC3-4260-A1AB-96DA58B8C097}" type="slidenum">
              <a:rPr lang="en-US"/>
              <a:pPr/>
              <a:t>3</a:t>
            </a:fld>
            <a:endParaRPr lang="en-US" dirty="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6999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p:spPr>
        <p:txBody>
          <a:bodyPr/>
          <a:lstStyle/>
          <a:p>
            <a:fld id="{F9B64204-2DC3-4260-A1AB-96DA58B8C097}" type="slidenum">
              <a:rPr lang="en-US"/>
              <a:pPr/>
              <a:t>4</a:t>
            </a:fld>
            <a:endParaRPr lang="en-US" dirty="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025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p:spPr>
        <p:txBody>
          <a:bodyPr/>
          <a:lstStyle/>
          <a:p>
            <a:fld id="{F9B64204-2DC3-4260-A1AB-96DA58B8C097}" type="slidenum">
              <a:rPr lang="en-US"/>
              <a:pPr/>
              <a:t>5</a:t>
            </a:fld>
            <a:endParaRPr lang="en-US" dirty="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21247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a:spLocks noGrp="1" noChangeArrowheads="1"/>
          </p:cNvSpPr>
          <p:nvPr>
            <p:ph type="sldNum" sz="quarter" idx="5"/>
          </p:nvPr>
        </p:nvSpPr>
        <p:spPr>
          <a:noFill/>
        </p:spPr>
        <p:txBody>
          <a:bodyPr/>
          <a:lstStyle/>
          <a:p>
            <a:fld id="{C00F4D92-E4B0-4C78-8504-483AAD4C0FD7}" type="slidenum">
              <a:rPr lang="en-US"/>
              <a:pPr/>
              <a:t>6</a:t>
            </a:fld>
            <a:endParaRPr lang="en-US" dirty="0"/>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p:spPr>
        <p:txBody>
          <a:bodyPr/>
          <a:lstStyle/>
          <a:p>
            <a:pPr eaLnBrk="1" hangingPunct="1"/>
            <a:endParaRPr lang="en-US" baseline="0" dirty="0" smtClean="0"/>
          </a:p>
        </p:txBody>
      </p:sp>
    </p:spTree>
    <p:extLst>
      <p:ext uri="{BB962C8B-B14F-4D97-AF65-F5344CB8AC3E}">
        <p14:creationId xmlns:p14="http://schemas.microsoft.com/office/powerpoint/2010/main" val="235651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p:spPr>
        <p:txBody>
          <a:bodyPr/>
          <a:lstStyle/>
          <a:p>
            <a:fld id="{F9B64204-2DC3-4260-A1AB-96DA58B8C097}" type="slidenum">
              <a:rPr lang="en-US"/>
              <a:pPr/>
              <a:t>7</a:t>
            </a:fld>
            <a:endParaRPr lang="en-US" dirty="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22468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7"/>
          <p:cNvSpPr>
            <a:spLocks noGrp="1" noChangeArrowheads="1"/>
          </p:cNvSpPr>
          <p:nvPr>
            <p:ph type="sldNum" sz="quarter" idx="5"/>
          </p:nvPr>
        </p:nvSpPr>
        <p:spPr>
          <a:noFill/>
        </p:spPr>
        <p:txBody>
          <a:bodyPr/>
          <a:lstStyle/>
          <a:p>
            <a:fld id="{CCFD73E1-ABC4-4136-A467-6479908B2ECA}" type="slidenum">
              <a:rPr lang="en-US"/>
              <a:pPr/>
              <a:t>8</a:t>
            </a:fld>
            <a:endParaRPr lang="en-US" dirty="0"/>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4041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p:spPr>
        <p:txBody>
          <a:bodyPr/>
          <a:lstStyle/>
          <a:p>
            <a:fld id="{F9B64204-2DC3-4260-A1AB-96DA58B8C097}" type="slidenum">
              <a:rPr lang="en-US"/>
              <a:pPr/>
              <a:t>9</a:t>
            </a:fld>
            <a:endParaRPr lang="en-US" dirty="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7224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9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9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315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dirty="0" smtClean="0">
                <a:solidFill>
                  <a:schemeClr val="tx1"/>
                </a:solidFill>
                <a:latin typeface="Times New Roman" pitchFamily="18" charset="0"/>
              </a:defRPr>
            </a:lvl1pPr>
          </a:lstStyle>
          <a:p>
            <a:pPr>
              <a:defRPr/>
            </a:pPr>
            <a:endParaRPr lang="en-US" dirty="0"/>
          </a:p>
        </p:txBody>
      </p:sp>
      <p:sp>
        <p:nvSpPr>
          <p:cNvPr id="314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dirty="0" smtClean="0">
                <a:solidFill>
                  <a:schemeClr val="tx1"/>
                </a:solidFill>
                <a:latin typeface="Times New Roman" pitchFamily="18" charset="0"/>
              </a:defRPr>
            </a:lvl1pPr>
          </a:lstStyle>
          <a:p>
            <a:pPr>
              <a:defRPr/>
            </a:pPr>
            <a:endParaRPr lang="en-US" dirty="0"/>
          </a:p>
        </p:txBody>
      </p:sp>
      <p:sp>
        <p:nvSpPr>
          <p:cNvPr id="314379" name="Text Box 11"/>
          <p:cNvSpPr txBox="1">
            <a:spLocks noChangeArrowheads="1"/>
          </p:cNvSpPr>
          <p:nvPr/>
        </p:nvSpPr>
        <p:spPr bwMode="auto">
          <a:xfrm>
            <a:off x="0" y="6491288"/>
            <a:ext cx="1190625" cy="306387"/>
          </a:xfrm>
          <a:prstGeom prst="rect">
            <a:avLst/>
          </a:prstGeom>
          <a:noFill/>
          <a:ln w="9525">
            <a:noFill/>
            <a:miter lim="800000"/>
            <a:headEnd/>
            <a:tailEnd/>
          </a:ln>
          <a:effectLst/>
        </p:spPr>
        <p:txBody>
          <a:bodyPr tIns="91440" rIns="45720" bIns="91440">
            <a:spAutoFit/>
          </a:bodyPr>
          <a:lstStyle/>
          <a:p>
            <a:pPr>
              <a:spcBef>
                <a:spcPct val="50000"/>
              </a:spcBef>
              <a:defRPr/>
            </a:pPr>
            <a:fld id="{5D2E9BFC-D288-4A81-BBCC-9E95A2027662}" type="slidenum">
              <a:rPr lang="en-US" sz="800" b="0">
                <a:solidFill>
                  <a:schemeClr val="tx1"/>
                </a:solidFill>
              </a:rPr>
              <a:pPr>
                <a:spcBef>
                  <a:spcPct val="50000"/>
                </a:spcBef>
                <a:defRPr/>
              </a:pPr>
              <a:t>‹#›</a:t>
            </a:fld>
            <a:endParaRPr lang="en-US" sz="800" b="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timing>
    <p:tnLst>
      <p:par>
        <p:cTn id="1" dur="indefinite" restart="never" nodeType="tmRoot"/>
      </p:par>
    </p:tnLst>
  </p:timing>
  <p:txStyles>
    <p:titleStyle>
      <a:lvl1pPr algn="ctr" rtl="0" eaLnBrk="0" fontAlgn="base" hangingPunct="0">
        <a:spcBef>
          <a:spcPct val="0"/>
        </a:spcBef>
        <a:spcAft>
          <a:spcPct val="0"/>
        </a:spcAft>
        <a:defRPr sz="1400" b="1" u="sng">
          <a:solidFill>
            <a:srgbClr val="000000"/>
          </a:solidFill>
          <a:latin typeface="+mj-lt"/>
          <a:ea typeface="+mj-ea"/>
          <a:cs typeface="+mj-cs"/>
        </a:defRPr>
      </a:lvl1pPr>
      <a:lvl2pPr algn="ctr" rtl="0" eaLnBrk="0" fontAlgn="base" hangingPunct="0">
        <a:spcBef>
          <a:spcPct val="0"/>
        </a:spcBef>
        <a:spcAft>
          <a:spcPct val="0"/>
        </a:spcAft>
        <a:defRPr sz="1400" b="1" u="sng">
          <a:solidFill>
            <a:srgbClr val="000000"/>
          </a:solidFill>
          <a:latin typeface="Arial" charset="0"/>
          <a:cs typeface="Times New Roman" pitchFamily="18" charset="0"/>
        </a:defRPr>
      </a:lvl2pPr>
      <a:lvl3pPr algn="ctr" rtl="0" eaLnBrk="0" fontAlgn="base" hangingPunct="0">
        <a:spcBef>
          <a:spcPct val="0"/>
        </a:spcBef>
        <a:spcAft>
          <a:spcPct val="0"/>
        </a:spcAft>
        <a:defRPr sz="1400" b="1" u="sng">
          <a:solidFill>
            <a:srgbClr val="000000"/>
          </a:solidFill>
          <a:latin typeface="Arial" charset="0"/>
          <a:cs typeface="Times New Roman" pitchFamily="18" charset="0"/>
        </a:defRPr>
      </a:lvl3pPr>
      <a:lvl4pPr algn="ctr" rtl="0" eaLnBrk="0" fontAlgn="base" hangingPunct="0">
        <a:spcBef>
          <a:spcPct val="0"/>
        </a:spcBef>
        <a:spcAft>
          <a:spcPct val="0"/>
        </a:spcAft>
        <a:defRPr sz="1400" b="1" u="sng">
          <a:solidFill>
            <a:srgbClr val="000000"/>
          </a:solidFill>
          <a:latin typeface="Arial" charset="0"/>
          <a:cs typeface="Times New Roman" pitchFamily="18" charset="0"/>
        </a:defRPr>
      </a:lvl4pPr>
      <a:lvl5pPr algn="ctr" rtl="0" eaLnBrk="0" fontAlgn="base" hangingPunct="0">
        <a:spcBef>
          <a:spcPct val="0"/>
        </a:spcBef>
        <a:spcAft>
          <a:spcPct val="0"/>
        </a:spcAft>
        <a:defRPr sz="1400" b="1" u="sng">
          <a:solidFill>
            <a:srgbClr val="000000"/>
          </a:solidFill>
          <a:latin typeface="Arial" charset="0"/>
          <a:cs typeface="Times New Roman" pitchFamily="18" charset="0"/>
        </a:defRPr>
      </a:lvl5pPr>
      <a:lvl6pPr marL="457200" algn="ctr" rtl="0" fontAlgn="base">
        <a:spcBef>
          <a:spcPct val="0"/>
        </a:spcBef>
        <a:spcAft>
          <a:spcPct val="0"/>
        </a:spcAft>
        <a:defRPr sz="1400" b="1" u="sng">
          <a:solidFill>
            <a:srgbClr val="000000"/>
          </a:solidFill>
          <a:latin typeface="Arial" charset="0"/>
          <a:cs typeface="Times New Roman" pitchFamily="18" charset="0"/>
        </a:defRPr>
      </a:lvl6pPr>
      <a:lvl7pPr marL="914400" algn="ctr" rtl="0" fontAlgn="base">
        <a:spcBef>
          <a:spcPct val="0"/>
        </a:spcBef>
        <a:spcAft>
          <a:spcPct val="0"/>
        </a:spcAft>
        <a:defRPr sz="1400" b="1" u="sng">
          <a:solidFill>
            <a:srgbClr val="000000"/>
          </a:solidFill>
          <a:latin typeface="Arial" charset="0"/>
          <a:cs typeface="Times New Roman" pitchFamily="18" charset="0"/>
        </a:defRPr>
      </a:lvl7pPr>
      <a:lvl8pPr marL="1371600" algn="ctr" rtl="0" fontAlgn="base">
        <a:spcBef>
          <a:spcPct val="0"/>
        </a:spcBef>
        <a:spcAft>
          <a:spcPct val="0"/>
        </a:spcAft>
        <a:defRPr sz="1400" b="1" u="sng">
          <a:solidFill>
            <a:srgbClr val="000000"/>
          </a:solidFill>
          <a:latin typeface="Arial" charset="0"/>
          <a:cs typeface="Times New Roman" pitchFamily="18" charset="0"/>
        </a:defRPr>
      </a:lvl8pPr>
      <a:lvl9pPr marL="1828800" algn="ctr" rtl="0" fontAlgn="base">
        <a:spcBef>
          <a:spcPct val="0"/>
        </a:spcBef>
        <a:spcAft>
          <a:spcPct val="0"/>
        </a:spcAft>
        <a:defRPr sz="1400" b="1" u="sng">
          <a:solidFill>
            <a:srgbClr val="000000"/>
          </a:solidFill>
          <a:latin typeface="Arial"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mailto:Scott.Bailey@squirepb.com" TargetMode="External"/><Relationship Id="rId7"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cid:image001.jpg@01D172D7.FBE8AD00" TargetMode="External"/><Relationship Id="rId5" Type="http://schemas.openxmlformats.org/officeDocument/2006/relationships/image" Target="../media/image16.jpeg"/><Relationship Id="rId4" Type="http://schemas.openxmlformats.org/officeDocument/2006/relationships/hyperlink" Target="http://www.squirepattonbogg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sz="half" idx="1"/>
          </p:nvPr>
        </p:nvSpPr>
        <p:spPr>
          <a:xfrm>
            <a:off x="943428" y="1668463"/>
            <a:ext cx="6923315" cy="4703308"/>
          </a:xfrm>
        </p:spPr>
        <p:txBody>
          <a:bodyPr/>
          <a:lstStyle/>
          <a:p>
            <a:pPr algn="ctr" eaLnBrk="1" hangingPunct="1">
              <a:buFontTx/>
              <a:buNone/>
              <a:defRPr/>
            </a:pPr>
            <a:endParaRPr lang="en-US" sz="1800" dirty="0" smtClean="0">
              <a:solidFill>
                <a:srgbClr val="A50021"/>
              </a:solidFill>
              <a:latin typeface="Tahoma" pitchFamily="34" charset="0"/>
            </a:endParaRPr>
          </a:p>
          <a:p>
            <a:pPr algn="ctr" eaLnBrk="1" hangingPunct="1">
              <a:buFontTx/>
              <a:buNone/>
              <a:defRPr/>
            </a:pPr>
            <a:r>
              <a:rPr lang="en-US" sz="4800" dirty="0" smtClean="0">
                <a:solidFill>
                  <a:srgbClr val="A50021"/>
                </a:solidFill>
                <a:effectLst>
                  <a:outerShdw blurRad="38100" dist="38100" dir="2700000" algn="tl">
                    <a:srgbClr val="000000">
                      <a:alpha val="43137"/>
                    </a:srgbClr>
                  </a:outerShdw>
                </a:effectLst>
                <a:latin typeface="Calibri" pitchFamily="34" charset="0"/>
              </a:rPr>
              <a:t>Raising the Bar </a:t>
            </a:r>
          </a:p>
          <a:p>
            <a:pPr algn="r" eaLnBrk="1" hangingPunct="1">
              <a:buFontTx/>
              <a:buNone/>
              <a:defRPr/>
            </a:pPr>
            <a:endParaRPr lang="en-US" sz="1800" b="1" dirty="0" smtClean="0">
              <a:solidFill>
                <a:srgbClr val="990000"/>
              </a:solidFill>
              <a:latin typeface="Calibri" pitchFamily="34" charset="0"/>
            </a:endParaRPr>
          </a:p>
          <a:p>
            <a:pPr algn="r" eaLnBrk="1" hangingPunct="1">
              <a:buFontTx/>
              <a:buNone/>
              <a:defRPr/>
            </a:pPr>
            <a:endParaRPr lang="en-US" sz="1800" b="1" dirty="0" smtClean="0">
              <a:solidFill>
                <a:srgbClr val="990000"/>
              </a:solidFill>
              <a:latin typeface="Calibri" pitchFamily="34" charset="0"/>
            </a:endParaRPr>
          </a:p>
          <a:p>
            <a:pPr algn="r" eaLnBrk="1" hangingPunct="1">
              <a:buFontTx/>
              <a:buNone/>
              <a:defRPr/>
            </a:pPr>
            <a:endParaRPr lang="en-US" sz="1800" b="1" dirty="0" smtClean="0">
              <a:solidFill>
                <a:srgbClr val="990000"/>
              </a:solidFill>
              <a:latin typeface="Calibri" pitchFamily="34" charset="0"/>
            </a:endParaRPr>
          </a:p>
          <a:p>
            <a:pPr algn="r" eaLnBrk="1" hangingPunct="1">
              <a:buFontTx/>
              <a:buNone/>
              <a:defRPr/>
            </a:pPr>
            <a:r>
              <a:rPr lang="en-US" sz="2400" b="1" dirty="0" smtClean="0">
                <a:solidFill>
                  <a:schemeClr val="bg2">
                    <a:lumMod val="75000"/>
                  </a:schemeClr>
                </a:solidFill>
                <a:latin typeface="Calibri" pitchFamily="34" charset="0"/>
              </a:rPr>
              <a:t>	Scott Bailey</a:t>
            </a:r>
          </a:p>
          <a:p>
            <a:pPr algn="r" eaLnBrk="1" hangingPunct="1">
              <a:buFontTx/>
              <a:buNone/>
              <a:defRPr/>
            </a:pPr>
            <a:r>
              <a:rPr lang="en-US" sz="2400" b="1" dirty="0" smtClean="0">
                <a:solidFill>
                  <a:schemeClr val="bg2">
                    <a:lumMod val="75000"/>
                  </a:schemeClr>
                </a:solidFill>
                <a:latin typeface="Calibri" pitchFamily="34" charset="0"/>
              </a:rPr>
              <a:t>Global Research Services Director</a:t>
            </a:r>
          </a:p>
          <a:p>
            <a:pPr algn="r" eaLnBrk="1" hangingPunct="1">
              <a:buFontTx/>
              <a:buNone/>
              <a:defRPr/>
            </a:pPr>
            <a:r>
              <a:rPr lang="en-US" sz="2400" b="1" dirty="0" smtClean="0">
                <a:solidFill>
                  <a:schemeClr val="bg2">
                    <a:lumMod val="75000"/>
                  </a:schemeClr>
                </a:solidFill>
                <a:latin typeface="Calibri" pitchFamily="34" charset="0"/>
              </a:rPr>
              <a:t>Squire Patton Boggs LLP</a:t>
            </a:r>
          </a:p>
          <a:p>
            <a:pPr algn="r" eaLnBrk="1" hangingPunct="1">
              <a:buFontTx/>
              <a:buNone/>
              <a:defRPr/>
            </a:pPr>
            <a:r>
              <a:rPr lang="en-US" sz="2400" b="1" dirty="0" err="1" smtClean="0">
                <a:solidFill>
                  <a:schemeClr val="bg2">
                    <a:lumMod val="75000"/>
                  </a:schemeClr>
                </a:solidFill>
                <a:latin typeface="Calibri" pitchFamily="34" charset="0"/>
              </a:rPr>
              <a:t>SCALL</a:t>
            </a:r>
            <a:r>
              <a:rPr lang="en-US" sz="2400" b="1" dirty="0" smtClean="0">
                <a:solidFill>
                  <a:schemeClr val="bg2">
                    <a:lumMod val="75000"/>
                  </a:schemeClr>
                </a:solidFill>
                <a:latin typeface="Calibri" pitchFamily="34" charset="0"/>
              </a:rPr>
              <a:t> Institute Keynote</a:t>
            </a:r>
          </a:p>
          <a:p>
            <a:pPr algn="r" eaLnBrk="1" hangingPunct="1">
              <a:buFontTx/>
              <a:buNone/>
              <a:defRPr/>
            </a:pPr>
            <a:r>
              <a:rPr lang="en-US" sz="2400" b="1" dirty="0" smtClean="0">
                <a:solidFill>
                  <a:schemeClr val="bg2">
                    <a:lumMod val="75000"/>
                  </a:schemeClr>
                </a:solidFill>
                <a:latin typeface="Calibri" pitchFamily="34" charset="0"/>
              </a:rPr>
              <a:t>March 2016</a:t>
            </a:r>
          </a:p>
        </p:txBody>
      </p:sp>
      <p:sp>
        <p:nvSpPr>
          <p:cNvPr id="5124" name="Rectangle 37"/>
          <p:cNvSpPr>
            <a:spLocks noChangeArrowheads="1"/>
          </p:cNvSpPr>
          <p:nvPr/>
        </p:nvSpPr>
        <p:spPr bwMode="auto">
          <a:xfrm>
            <a:off x="0" y="6413500"/>
            <a:ext cx="596900" cy="444500"/>
          </a:xfrm>
          <a:prstGeom prst="rect">
            <a:avLst/>
          </a:prstGeom>
          <a:solidFill>
            <a:schemeClr val="bg1"/>
          </a:solidFill>
          <a:ln w="9525" algn="ctr">
            <a:noFill/>
            <a:miter lim="800000"/>
            <a:headEnd/>
            <a:tailEnd/>
          </a:ln>
        </p:spPr>
        <p:txBody>
          <a:bodyPr wrap="none" tIns="91440" rIns="45720" bIns="91440" anchor="ctr"/>
          <a:lstStyle/>
          <a:p>
            <a:endParaRPr lang="en-US" dirty="0"/>
          </a:p>
        </p:txBody>
      </p:sp>
      <p:pic>
        <p:nvPicPr>
          <p:cNvPr id="4098" name="Picture 2" descr="C:\Users\spohrcx\Desktop\Graphics\LexisNexis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52652"/>
            <a:ext cx="2778579" cy="5437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anewscafe.com/wp-content/uploads/2014/03/Hailee-Lollar-weight-lifting-champ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96" y="3576579"/>
            <a:ext cx="2836064" cy="27037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jm.s3.amazonaws.com/lawjobs/uploads/crystal.arnold@squiresanders.co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5605" y="178820"/>
            <a:ext cx="2766350" cy="9670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scall instit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www.aallnet.org/chapter/scall/images/logohighr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912" y="160338"/>
            <a:ext cx="2524125"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95512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88285" y="157331"/>
            <a:ext cx="6293839" cy="646331"/>
          </a:xfrm>
          <a:prstGeom prst="rect">
            <a:avLst/>
          </a:prstGeom>
        </p:spPr>
        <p:txBody>
          <a:bodyPr wrap="none">
            <a:spAutoFit/>
          </a:bodyPr>
          <a:lstStyle/>
          <a:p>
            <a:r>
              <a:rPr lang="en-US" sz="3600" b="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Teamwork on the Legal Frontline</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Box 3"/>
          <p:cNvSpPr txBox="1"/>
          <p:nvPr/>
        </p:nvSpPr>
        <p:spPr>
          <a:xfrm>
            <a:off x="331076" y="823629"/>
            <a:ext cx="7512121" cy="615553"/>
          </a:xfrm>
          <a:prstGeom prst="rect">
            <a:avLst/>
          </a:prstGeom>
          <a:noFill/>
        </p:spPr>
        <p:txBody>
          <a:bodyPr wrap="none" rtlCol="0">
            <a:spAutoFit/>
          </a:bodyPr>
          <a:lstStyle/>
          <a:p>
            <a:r>
              <a:rPr lang="en-US" sz="2000" b="0" dirty="0" smtClean="0">
                <a:solidFill>
                  <a:schemeClr val="tx1"/>
                </a:solidFill>
                <a:latin typeface="Calibri" panose="020F0502020204030204" pitchFamily="34" charset="0"/>
                <a:cs typeface="Calibri" panose="020F0502020204030204" pitchFamily="34" charset="0"/>
              </a:rPr>
              <a:t>Competitive Intelligence is where the library and marketing converge</a:t>
            </a:r>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8" y="1364874"/>
            <a:ext cx="6810705" cy="163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21572" y="3231611"/>
            <a:ext cx="5754415" cy="1631216"/>
          </a:xfrm>
          <a:prstGeom prst="rect">
            <a:avLst/>
          </a:prstGeom>
          <a:ln w="28575">
            <a:solidFill>
              <a:schemeClr val="tx1"/>
            </a:solidFill>
          </a:ln>
        </p:spPr>
        <p:txBody>
          <a:bodyPr wrap="square">
            <a:spAutoFit/>
          </a:bodyPr>
          <a:lstStyle/>
          <a:p>
            <a:r>
              <a:rPr lang="en-US" sz="2000" b="0" dirty="0" smtClean="0">
                <a:solidFill>
                  <a:schemeClr val="tx1"/>
                </a:solidFill>
                <a:latin typeface="Calibri" panose="020F0502020204030204" pitchFamily="34" charset="0"/>
                <a:cs typeface="Calibri" panose="020F0502020204030204" pitchFamily="34" charset="0"/>
              </a:rPr>
              <a:t>86</a:t>
            </a:r>
            <a:r>
              <a:rPr lang="en-US" sz="2000" b="0" dirty="0">
                <a:solidFill>
                  <a:schemeClr val="tx1"/>
                </a:solidFill>
                <a:latin typeface="Calibri" panose="020F0502020204030204" pitchFamily="34" charset="0"/>
                <a:cs typeface="Calibri" panose="020F0502020204030204" pitchFamily="34" charset="0"/>
              </a:rPr>
              <a:t>% rely </a:t>
            </a:r>
            <a:r>
              <a:rPr lang="en-US" sz="2000" b="0" dirty="0" smtClean="0">
                <a:solidFill>
                  <a:schemeClr val="tx1"/>
                </a:solidFill>
                <a:latin typeface="Calibri" panose="020F0502020204030204" pitchFamily="34" charset="0"/>
                <a:cs typeface="Calibri" panose="020F0502020204030204" pitchFamily="34" charset="0"/>
              </a:rPr>
              <a:t>on </a:t>
            </a:r>
            <a:r>
              <a:rPr lang="en-US" sz="2000" b="0" dirty="0">
                <a:solidFill>
                  <a:schemeClr val="tx1"/>
                </a:solidFill>
                <a:latin typeface="Calibri" panose="020F0502020204030204" pitchFamily="34" charset="0"/>
                <a:cs typeface="Calibri" panose="020F0502020204030204" pitchFamily="34" charset="0"/>
              </a:rPr>
              <a:t>tools such as Google, </a:t>
            </a:r>
            <a:r>
              <a:rPr lang="en-US" sz="2000" b="0" dirty="0" smtClean="0">
                <a:solidFill>
                  <a:schemeClr val="tx1"/>
                </a:solidFill>
                <a:latin typeface="Calibri" panose="020F0502020204030204" pitchFamily="34" charset="0"/>
                <a:cs typeface="Calibri" panose="020F0502020204030204" pitchFamily="34" charset="0"/>
              </a:rPr>
              <a:t>LexisNexis®  Publisher, </a:t>
            </a:r>
            <a:r>
              <a:rPr lang="en-US" sz="2000" b="0" dirty="0">
                <a:solidFill>
                  <a:schemeClr val="tx1"/>
                </a:solidFill>
                <a:latin typeface="Calibri" panose="020F0502020204030204" pitchFamily="34" charset="0"/>
                <a:cs typeface="Calibri" panose="020F0502020204030204" pitchFamily="34" charset="0"/>
              </a:rPr>
              <a:t>Westlaw Watch</a:t>
            </a:r>
            <a:r>
              <a:rPr lang="en-US" sz="2000" b="0" dirty="0" smtClean="0">
                <a:solidFill>
                  <a:schemeClr val="tx1"/>
                </a:solidFill>
                <a:latin typeface="Calibri" panose="020F0502020204030204" pitchFamily="34" charset="0"/>
                <a:cs typeface="Calibri" panose="020F0502020204030204" pitchFamily="34" charset="0"/>
              </a:rPr>
              <a:t>, </a:t>
            </a:r>
            <a:r>
              <a:rPr lang="en-US" sz="2000" b="0" dirty="0" err="1" smtClean="0">
                <a:solidFill>
                  <a:schemeClr val="tx1"/>
                </a:solidFill>
                <a:latin typeface="Calibri" panose="020F0502020204030204" pitchFamily="34" charset="0"/>
                <a:cs typeface="Calibri" panose="020F0502020204030204" pitchFamily="34" charset="0"/>
              </a:rPr>
              <a:t>Ozmosys</a:t>
            </a:r>
            <a:r>
              <a:rPr lang="en-US" sz="2000" b="0" dirty="0" smtClean="0">
                <a:solidFill>
                  <a:schemeClr val="tx1"/>
                </a:solidFill>
                <a:latin typeface="Calibri" panose="020F0502020204030204" pitchFamily="34" charset="0"/>
                <a:cs typeface="Calibri" panose="020F0502020204030204" pitchFamily="34" charset="0"/>
              </a:rPr>
              <a:t> </a:t>
            </a:r>
            <a:r>
              <a:rPr lang="en-US" sz="2000" b="0" dirty="0">
                <a:solidFill>
                  <a:schemeClr val="tx1"/>
                </a:solidFill>
                <a:latin typeface="Calibri" panose="020F0502020204030204" pitchFamily="34" charset="0"/>
                <a:cs typeface="Calibri" panose="020F0502020204030204" pitchFamily="34" charset="0"/>
              </a:rPr>
              <a:t>and </a:t>
            </a:r>
            <a:r>
              <a:rPr lang="en-US" sz="2000" b="0" dirty="0" err="1" smtClean="0">
                <a:solidFill>
                  <a:schemeClr val="tx1"/>
                </a:solidFill>
                <a:latin typeface="Calibri" panose="020F0502020204030204" pitchFamily="34" charset="0"/>
                <a:cs typeface="Calibri" panose="020F0502020204030204" pitchFamily="34" charset="0"/>
              </a:rPr>
              <a:t>Manzama</a:t>
            </a:r>
            <a:r>
              <a:rPr lang="en-US" sz="2000" b="0" dirty="0" smtClean="0">
                <a:solidFill>
                  <a:schemeClr val="tx1"/>
                </a:solidFill>
                <a:latin typeface="Calibri" panose="020F0502020204030204" pitchFamily="34" charset="0"/>
                <a:cs typeface="Calibri" panose="020F0502020204030204" pitchFamily="34" charset="0"/>
              </a:rPr>
              <a:t> to </a:t>
            </a:r>
            <a:r>
              <a:rPr lang="en-US" sz="2000" b="0" dirty="0">
                <a:solidFill>
                  <a:schemeClr val="tx1"/>
                </a:solidFill>
                <a:latin typeface="Calibri" panose="020F0502020204030204" pitchFamily="34" charset="0"/>
                <a:cs typeface="Calibri" panose="020F0502020204030204" pitchFamily="34" charset="0"/>
              </a:rPr>
              <a:t>monitor current information and developments </a:t>
            </a:r>
            <a:r>
              <a:rPr lang="en-US" sz="2000" b="0" dirty="0" smtClean="0">
                <a:solidFill>
                  <a:schemeClr val="tx1"/>
                </a:solidFill>
                <a:latin typeface="Calibri" panose="020F0502020204030204" pitchFamily="34" charset="0"/>
                <a:cs typeface="Calibri" panose="020F0502020204030204" pitchFamily="34" charset="0"/>
              </a:rPr>
              <a:t>on key </a:t>
            </a:r>
            <a:r>
              <a:rPr lang="en-US" sz="2000" b="0" dirty="0">
                <a:solidFill>
                  <a:schemeClr val="tx1"/>
                </a:solidFill>
                <a:latin typeface="Calibri" panose="020F0502020204030204" pitchFamily="34" charset="0"/>
                <a:cs typeface="Calibri" panose="020F0502020204030204" pitchFamily="34" charset="0"/>
              </a:rPr>
              <a:t>competitors, clients and industries and spot trends.</a:t>
            </a:r>
            <a:endParaRPr lang="en-US" sz="2000" dirty="0">
              <a:solidFill>
                <a:schemeClr val="tx1"/>
              </a:solidFill>
              <a:latin typeface="Calibri" panose="020F0502020204030204" pitchFamily="34" charset="0"/>
              <a:cs typeface="Calibri" panose="020F0502020204030204" pitchFamily="34" charset="0"/>
            </a:endParaRPr>
          </a:p>
        </p:txBody>
      </p:sp>
      <p:sp>
        <p:nvSpPr>
          <p:cNvPr id="7" name="Rectangle 6"/>
          <p:cNvSpPr/>
          <p:nvPr/>
        </p:nvSpPr>
        <p:spPr>
          <a:xfrm>
            <a:off x="457199" y="3231611"/>
            <a:ext cx="2333297" cy="1631216"/>
          </a:xfrm>
          <a:prstGeom prst="rect">
            <a:avLst/>
          </a:prstGeom>
          <a:ln w="28575">
            <a:solidFill>
              <a:schemeClr val="tx1"/>
            </a:solidFill>
          </a:ln>
        </p:spPr>
        <p:txBody>
          <a:bodyPr wrap="square">
            <a:spAutoFit/>
          </a:bodyPr>
          <a:lstStyle/>
          <a:p>
            <a:r>
              <a:rPr lang="en-US" sz="2000" b="0" dirty="0">
                <a:solidFill>
                  <a:schemeClr val="tx1"/>
                </a:solidFill>
                <a:latin typeface="Calibri" panose="020F0502020204030204" pitchFamily="34" charset="0"/>
                <a:cs typeface="Calibri" panose="020F0502020204030204" pitchFamily="34" charset="0"/>
              </a:rPr>
              <a:t>80% percent monitor litigation involving their clients or as a tool to </a:t>
            </a:r>
            <a:r>
              <a:rPr lang="en-US" sz="2000" b="0" dirty="0" smtClean="0">
                <a:solidFill>
                  <a:schemeClr val="tx1"/>
                </a:solidFill>
                <a:latin typeface="Calibri" panose="020F0502020204030204" pitchFamily="34" charset="0"/>
                <a:cs typeface="Calibri" panose="020F0502020204030204" pitchFamily="34" charset="0"/>
              </a:rPr>
              <a:t>find new </a:t>
            </a:r>
            <a:r>
              <a:rPr lang="en-US" sz="2000" b="0" dirty="0">
                <a:solidFill>
                  <a:schemeClr val="tx1"/>
                </a:solidFill>
                <a:latin typeface="Calibri" panose="020F0502020204030204" pitchFamily="34" charset="0"/>
                <a:cs typeface="Calibri" panose="020F0502020204030204" pitchFamily="34" charset="0"/>
              </a:rPr>
              <a:t>clients.</a:t>
            </a:r>
            <a:endParaRPr lang="en-US" sz="2000" dirty="0">
              <a:solidFill>
                <a:schemeClr val="tx1"/>
              </a:solidFill>
              <a:latin typeface="Calibri" panose="020F0502020204030204" pitchFamily="34" charset="0"/>
              <a:cs typeface="Calibri" panose="020F0502020204030204" pitchFamily="34" charset="0"/>
            </a:endParaRPr>
          </a:p>
        </p:txBody>
      </p:sp>
      <p:sp>
        <p:nvSpPr>
          <p:cNvPr id="8" name="Rectangle 7"/>
          <p:cNvSpPr/>
          <p:nvPr/>
        </p:nvSpPr>
        <p:spPr>
          <a:xfrm>
            <a:off x="457198" y="5357373"/>
            <a:ext cx="8418787" cy="1015663"/>
          </a:xfrm>
          <a:prstGeom prst="rect">
            <a:avLst/>
          </a:prstGeom>
          <a:ln w="28575">
            <a:solidFill>
              <a:schemeClr val="tx1"/>
            </a:solidFill>
          </a:ln>
        </p:spPr>
        <p:txBody>
          <a:bodyPr wrap="square">
            <a:spAutoFit/>
          </a:bodyPr>
          <a:lstStyle/>
          <a:p>
            <a:r>
              <a:rPr lang="en-US" sz="2000" b="0" dirty="0">
                <a:solidFill>
                  <a:schemeClr val="tx1"/>
                </a:solidFill>
                <a:latin typeface="Calibri" panose="020F0502020204030204" pitchFamily="34" charset="0"/>
                <a:cs typeface="Calibri" panose="020F0502020204030204" pitchFamily="34" charset="0"/>
              </a:rPr>
              <a:t>The report recommends law librarians “be more proactive as internal business development consultants, not only to investigate and acquire tools and resources, but to support and better understand the practice group’s needs.”</a:t>
            </a:r>
            <a:endParaRPr lang="en-US" sz="2000"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188285" y="6438734"/>
            <a:ext cx="8513869" cy="461665"/>
          </a:xfrm>
          <a:prstGeom prst="rect">
            <a:avLst/>
          </a:prstGeom>
          <a:noFill/>
        </p:spPr>
        <p:txBody>
          <a:bodyPr wrap="none" rtlCol="0">
            <a:spAutoFit/>
          </a:bodyPr>
          <a:lstStyle/>
          <a:p>
            <a:r>
              <a:rPr lang="en-US" sz="1000" i="1" dirty="0" smtClean="0">
                <a:solidFill>
                  <a:schemeClr val="tx1"/>
                </a:solidFill>
                <a:latin typeface="Calibri" panose="020F0502020204030204" pitchFamily="34" charset="0"/>
                <a:cs typeface="Calibri" panose="020F0502020204030204" pitchFamily="34" charset="0"/>
              </a:rPr>
              <a:t>Source: Teamwork on the Legal Frontline: The </a:t>
            </a:r>
            <a:r>
              <a:rPr lang="en-US" sz="1000" i="1" dirty="0">
                <a:solidFill>
                  <a:schemeClr val="tx1"/>
                </a:solidFill>
                <a:latin typeface="Calibri" panose="020F0502020204030204" pitchFamily="34" charset="0"/>
                <a:cs typeface="Calibri" panose="020F0502020204030204" pitchFamily="34" charset="0"/>
              </a:rPr>
              <a:t>Strategic New Roles of Marketing and the Library in Big Law</a:t>
            </a:r>
            <a:r>
              <a:rPr lang="en-US" sz="1000" dirty="0">
                <a:solidFill>
                  <a:schemeClr val="tx1"/>
                </a:solidFill>
                <a:latin typeface="Calibri" panose="020F0502020204030204" pitchFamily="34" charset="0"/>
                <a:cs typeface="Calibri" panose="020F0502020204030204" pitchFamily="34" charset="0"/>
              </a:rPr>
              <a:t>, Robyn </a:t>
            </a:r>
            <a:r>
              <a:rPr lang="en-US" sz="1000" dirty="0" err="1">
                <a:solidFill>
                  <a:schemeClr val="tx1"/>
                </a:solidFill>
                <a:latin typeface="Calibri" panose="020F0502020204030204" pitchFamily="34" charset="0"/>
                <a:cs typeface="Calibri" panose="020F0502020204030204" pitchFamily="34" charset="0"/>
              </a:rPr>
              <a:t>Rebollo</a:t>
            </a:r>
            <a:r>
              <a:rPr lang="en-US" sz="1000" dirty="0">
                <a:solidFill>
                  <a:schemeClr val="tx1"/>
                </a:solidFill>
                <a:latin typeface="Calibri" panose="020F0502020204030204" pitchFamily="34" charset="0"/>
                <a:cs typeface="Calibri" panose="020F0502020204030204" pitchFamily="34" charset="0"/>
              </a:rPr>
              <a:t> and Deborah Schwarz, LAC Group </a:t>
            </a:r>
          </a:p>
          <a:p>
            <a:endParaRPr lang="en-US" dirty="0"/>
          </a:p>
        </p:txBody>
      </p:sp>
    </p:spTree>
    <p:extLst>
      <p:ext uri="{BB962C8B-B14F-4D97-AF65-F5344CB8AC3E}">
        <p14:creationId xmlns:p14="http://schemas.microsoft.com/office/powerpoint/2010/main" val="37785367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99545" y="919326"/>
            <a:ext cx="8213836" cy="1631216"/>
          </a:xfrm>
          <a:prstGeom prst="rect">
            <a:avLst/>
          </a:prstGeom>
        </p:spPr>
        <p:txBody>
          <a:bodyPr wrap="square">
            <a:spAutoFit/>
          </a:bodyPr>
          <a:lstStyle/>
          <a:p>
            <a:r>
              <a:rPr lang="en-US" sz="2000" b="0" dirty="0" smtClean="0">
                <a:solidFill>
                  <a:schemeClr val="tx1"/>
                </a:solidFill>
                <a:latin typeface="Calibri" panose="020F0502020204030204" pitchFamily="34" charset="0"/>
                <a:cs typeface="Calibri" panose="020F0502020204030204" pitchFamily="34" charset="0"/>
              </a:rPr>
              <a:t>Firms are transitioning from a </a:t>
            </a:r>
            <a:r>
              <a:rPr lang="en-US" sz="2000" b="0" dirty="0">
                <a:solidFill>
                  <a:schemeClr val="tx1"/>
                </a:solidFill>
                <a:latin typeface="Calibri" panose="020F0502020204030204" pitchFamily="34" charset="0"/>
                <a:cs typeface="Calibri" panose="020F0502020204030204" pitchFamily="34" charset="0"/>
              </a:rPr>
              <a:t>marketing-driven new business paradigm to one that </a:t>
            </a:r>
            <a:r>
              <a:rPr lang="en-US" sz="2000" b="0" dirty="0" smtClean="0">
                <a:solidFill>
                  <a:schemeClr val="tx1"/>
                </a:solidFill>
                <a:latin typeface="Calibri" panose="020F0502020204030204" pitchFamily="34" charset="0"/>
                <a:cs typeface="Calibri" panose="020F0502020204030204" pitchFamily="34" charset="0"/>
              </a:rPr>
              <a:t>embraces business development</a:t>
            </a:r>
          </a:p>
          <a:p>
            <a:endParaRPr lang="en-US" sz="2000" b="0" dirty="0" smtClean="0">
              <a:solidFill>
                <a:schemeClr val="tx1"/>
              </a:solidFill>
              <a:latin typeface="Calibri" panose="020F0502020204030204" pitchFamily="34" charset="0"/>
              <a:cs typeface="Calibri" panose="020F0502020204030204" pitchFamily="34" charset="0"/>
            </a:endParaRPr>
          </a:p>
          <a:p>
            <a:r>
              <a:rPr lang="en-US" sz="2000" b="0" dirty="0" smtClean="0">
                <a:solidFill>
                  <a:schemeClr val="tx1"/>
                </a:solidFill>
                <a:latin typeface="Calibri" panose="020F0502020204030204" pitchFamily="34" charset="0"/>
                <a:cs typeface="Calibri" panose="020F0502020204030204" pitchFamily="34" charset="0"/>
              </a:rPr>
              <a:t>A relationship oriented approach is the key </a:t>
            </a:r>
            <a:r>
              <a:rPr lang="en-US" sz="2000" b="0" dirty="0">
                <a:solidFill>
                  <a:schemeClr val="tx1"/>
                </a:solidFill>
                <a:latin typeface="Calibri" panose="020F0502020204030204" pitchFamily="34" charset="0"/>
                <a:cs typeface="Calibri" panose="020F0502020204030204" pitchFamily="34" charset="0"/>
              </a:rPr>
              <a:t>element that differentiates business development from </a:t>
            </a:r>
            <a:r>
              <a:rPr lang="en-US" sz="2000" b="0" dirty="0" smtClean="0">
                <a:solidFill>
                  <a:schemeClr val="tx1"/>
                </a:solidFill>
                <a:latin typeface="Calibri" panose="020F0502020204030204" pitchFamily="34" charset="0"/>
                <a:cs typeface="Calibri" panose="020F0502020204030204" pitchFamily="34" charset="0"/>
              </a:rPr>
              <a:t>marketing</a:t>
            </a:r>
            <a:endParaRPr lang="en-US" sz="2000" dirty="0">
              <a:solidFill>
                <a:schemeClr val="tx1"/>
              </a:solidFill>
              <a:latin typeface="Calibri" panose="020F0502020204030204" pitchFamily="34" charset="0"/>
              <a:cs typeface="Calibri" panose="020F050202020403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277" y="2550542"/>
            <a:ext cx="5927834" cy="33391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88285" y="157331"/>
            <a:ext cx="7956152" cy="523220"/>
          </a:xfrm>
          <a:prstGeom prst="rect">
            <a:avLst/>
          </a:prstGeom>
        </p:spPr>
        <p:txBody>
          <a:bodyPr wrap="none">
            <a:spAutoFit/>
          </a:bodyPr>
          <a:lstStyle/>
          <a:p>
            <a:r>
              <a:rPr lang="en-US" sz="2800" b="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 </a:t>
            </a:r>
            <a:r>
              <a:rPr lang="en-US" sz="2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Firms in </a:t>
            </a:r>
            <a:r>
              <a:rPr lang="en-US" sz="2800" b="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Business Development Transition Survey</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TextBox 4"/>
          <p:cNvSpPr txBox="1"/>
          <p:nvPr/>
        </p:nvSpPr>
        <p:spPr>
          <a:xfrm>
            <a:off x="299545" y="2680138"/>
            <a:ext cx="2506717" cy="2769989"/>
          </a:xfrm>
          <a:prstGeom prst="rect">
            <a:avLst/>
          </a:prstGeom>
          <a:noFill/>
        </p:spPr>
        <p:txBody>
          <a:bodyPr wrap="square" rtlCol="0">
            <a:spAutoFit/>
          </a:bodyPr>
          <a:lstStyle/>
          <a:p>
            <a:r>
              <a:rPr lang="en-US" sz="2000" b="0" dirty="0">
                <a:solidFill>
                  <a:schemeClr val="tx1"/>
                </a:solidFill>
                <a:latin typeface="Calibri" panose="020F0502020204030204" pitchFamily="34" charset="0"/>
                <a:cs typeface="Calibri" panose="020F0502020204030204" pitchFamily="34" charset="0"/>
              </a:rPr>
              <a:t>Identifying the return on investment of various marketing and BD initiatives is a common challenge for marketing and business development leaders</a:t>
            </a:r>
            <a:endParaRPr lang="en-US" sz="2000" dirty="0">
              <a:solidFill>
                <a:schemeClr val="tx1"/>
              </a:solidFill>
              <a:latin typeface="Calibri" panose="020F0502020204030204" pitchFamily="34" charset="0"/>
              <a:cs typeface="Calibri" panose="020F0502020204030204" pitchFamily="34" charset="0"/>
            </a:endParaRPr>
          </a:p>
          <a:p>
            <a:endParaRPr lang="en-US" dirty="0"/>
          </a:p>
        </p:txBody>
      </p:sp>
      <p:sp>
        <p:nvSpPr>
          <p:cNvPr id="6" name="TextBox 5"/>
          <p:cNvSpPr txBox="1"/>
          <p:nvPr/>
        </p:nvSpPr>
        <p:spPr>
          <a:xfrm>
            <a:off x="299545" y="6334780"/>
            <a:ext cx="3986989" cy="677108"/>
          </a:xfrm>
          <a:prstGeom prst="rect">
            <a:avLst/>
          </a:prstGeom>
          <a:noFill/>
        </p:spPr>
        <p:txBody>
          <a:bodyPr wrap="none" rtlCol="0">
            <a:spAutoFit/>
          </a:bodyPr>
          <a:lstStyle/>
          <a:p>
            <a:r>
              <a:rPr lang="en-US" sz="1000" b="0" dirty="0" smtClean="0">
                <a:solidFill>
                  <a:schemeClr val="tx1"/>
                </a:solidFill>
                <a:latin typeface="Calibri" panose="020F0502020204030204" pitchFamily="34" charset="0"/>
                <a:cs typeface="Calibri" panose="020F0502020204030204" pitchFamily="34" charset="0"/>
              </a:rPr>
              <a:t>Source: </a:t>
            </a:r>
            <a:r>
              <a:rPr lang="en-US" sz="1000"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 Firms in Business Development Transition </a:t>
            </a:r>
            <a:r>
              <a:rPr lang="en-US" sz="1000" b="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Survey, LexisNexis</a:t>
            </a:r>
            <a:endParaRPr lang="en-US" sz="1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7196207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bwMode="auto">
          <a:xfrm>
            <a:off x="1415141" y="1523998"/>
            <a:ext cx="6712857" cy="4281715"/>
          </a:xfrm>
          <a:prstGeom prst="roundRect">
            <a:avLst/>
          </a:prstGeom>
          <a:solidFill>
            <a:schemeClr val="tx1">
              <a:lumMod val="50000"/>
              <a:lumOff val="50000"/>
            </a:schemeClr>
          </a:solidFill>
          <a:ln w="19050"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w="165100" prst="coolSlant"/>
          </a:sp3d>
        </p:spPr>
        <p:txBody>
          <a:bodyPr tIns="91440" rIns="45720" bIns="91440"/>
          <a:lstStyle/>
          <a:p>
            <a:pPr>
              <a:defRPr/>
            </a:pPr>
            <a:r>
              <a:rPr lang="en-US" sz="3600" b="0" dirty="0" smtClean="0">
                <a:solidFill>
                  <a:schemeClr val="bg1"/>
                </a:solidFill>
                <a:latin typeface="Calibri" pitchFamily="34" charset="0"/>
              </a:rPr>
              <a:t>“The greatest danger in times of turbulence is not the turbulence; it is to act with yesterday’s logic”.</a:t>
            </a:r>
          </a:p>
          <a:p>
            <a:pPr>
              <a:defRPr/>
            </a:pPr>
            <a:r>
              <a:rPr lang="en-US" sz="3600" b="0" i="1" dirty="0" smtClean="0">
                <a:solidFill>
                  <a:schemeClr val="bg1"/>
                </a:solidFill>
                <a:latin typeface="Calibri" pitchFamily="34" charset="0"/>
              </a:rPr>
              <a:t>        </a:t>
            </a:r>
          </a:p>
          <a:p>
            <a:pPr>
              <a:defRPr/>
            </a:pPr>
            <a:r>
              <a:rPr lang="en-US" sz="3600" b="0" i="1" dirty="0" smtClean="0">
                <a:solidFill>
                  <a:schemeClr val="bg1"/>
                </a:solidFill>
                <a:latin typeface="Calibri" pitchFamily="34" charset="0"/>
              </a:rPr>
              <a:t>        			       Peter </a:t>
            </a:r>
            <a:r>
              <a:rPr lang="en-US" sz="3600" b="0" i="1" dirty="0" err="1" smtClean="0">
                <a:solidFill>
                  <a:schemeClr val="bg1"/>
                </a:solidFill>
                <a:latin typeface="Calibri" pitchFamily="34" charset="0"/>
              </a:rPr>
              <a:t>Drucker</a:t>
            </a:r>
            <a:endParaRPr lang="en-US" sz="3600" b="0" i="1" dirty="0">
              <a:solidFill>
                <a:schemeClr val="bg1"/>
              </a:solidFill>
              <a:latin typeface="Calibri" pitchFamily="34" charset="0"/>
            </a:endParaRPr>
          </a:p>
        </p:txBody>
      </p:sp>
    </p:spTree>
    <p:extLst>
      <p:ext uri="{BB962C8B-B14F-4D97-AF65-F5344CB8AC3E}">
        <p14:creationId xmlns:p14="http://schemas.microsoft.com/office/powerpoint/2010/main" val="25006146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en/b/be/Hokie_bird_bench_press.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a:stretch>
            <a:fillRect/>
          </a:stretch>
        </p:blipFill>
        <p:spPr bwMode="auto">
          <a:xfrm>
            <a:off x="4770086" y="988636"/>
            <a:ext cx="4160469" cy="2738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en/4/48/Hokiebirdbenchpress.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9000"/>
                    </a14:imgEffect>
                  </a14:imgLayer>
                </a14:imgProps>
              </a:ext>
              <a:ext uri="{28A0092B-C50C-407E-A947-70E740481C1C}">
                <a14:useLocalDpi xmlns:a14="http://schemas.microsoft.com/office/drawing/2010/main" val="0"/>
              </a:ext>
            </a:extLst>
          </a:blip>
          <a:srcRect/>
          <a:stretch>
            <a:fillRect/>
          </a:stretch>
        </p:blipFill>
        <p:spPr bwMode="auto">
          <a:xfrm>
            <a:off x="4770086" y="3877518"/>
            <a:ext cx="4160469" cy="2731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6689" y="694481"/>
            <a:ext cx="3727047" cy="830997"/>
          </a:xfrm>
          <a:prstGeom prst="rect">
            <a:avLst/>
          </a:prstGeom>
          <a:noFill/>
        </p:spPr>
        <p:txBody>
          <a:bodyPr wrap="square" rtlCol="0">
            <a:spAutoFit/>
          </a:bodyPr>
          <a:lstStyle/>
          <a:p>
            <a:r>
              <a:rPr lang="en-US" sz="2400" dirty="0" smtClean="0"/>
              <a:t>DEMONSTRATING VALUE</a:t>
            </a:r>
            <a:r>
              <a:rPr lang="en-US" dirty="0" smtClean="0"/>
              <a:t>	</a:t>
            </a:r>
            <a:endParaRPr lang="en-US" dirty="0"/>
          </a:p>
        </p:txBody>
      </p:sp>
      <p:pic>
        <p:nvPicPr>
          <p:cNvPr id="4098" name="Picture 2" descr="http://www.hokiesports.com/hokiekidsclub/images/HokieBird.06FB.ne.013.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284557" y="1921397"/>
            <a:ext cx="3991309" cy="313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0409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u="none" dirty="0" smtClean="0"/>
              <a:t>RAISING THE BAR WORKSHEET</a:t>
            </a:r>
            <a:endParaRPr lang="en-US" sz="3200" u="none" dirty="0"/>
          </a:p>
        </p:txBody>
      </p:sp>
      <p:sp>
        <p:nvSpPr>
          <p:cNvPr id="4" name="Text Placeholder 3"/>
          <p:cNvSpPr>
            <a:spLocks noGrp="1"/>
          </p:cNvSpPr>
          <p:nvPr>
            <p:ph type="body" idx="1"/>
          </p:nvPr>
        </p:nvSpPr>
        <p:spPr/>
        <p:txBody>
          <a:bodyPr/>
          <a:lstStyle/>
          <a:p>
            <a:pPr algn="ctr"/>
            <a:r>
              <a:rPr lang="en-US" dirty="0" smtClean="0"/>
              <a:t>CHALLENGES</a:t>
            </a:r>
            <a:endParaRPr lang="en-US" dirty="0"/>
          </a:p>
        </p:txBody>
      </p:sp>
      <p:sp>
        <p:nvSpPr>
          <p:cNvPr id="5" name="Content Placeholder 4"/>
          <p:cNvSpPr>
            <a:spLocks noGrp="1"/>
          </p:cNvSpPr>
          <p:nvPr>
            <p:ph sz="half" idx="2"/>
          </p:nvPr>
        </p:nvSpPr>
        <p:spPr/>
        <p:txBody>
          <a:bodyPr/>
          <a:lstStyle/>
          <a:p>
            <a:pPr marL="457200" indent="-457200">
              <a:buFont typeface="+mj-lt"/>
              <a:buAutoNum type="arabicPeriod"/>
            </a:pPr>
            <a:r>
              <a:rPr lang="en-US" dirty="0" smtClean="0"/>
              <a:t>________________</a:t>
            </a:r>
          </a:p>
          <a:p>
            <a:pPr marL="457200" indent="-457200">
              <a:buFont typeface="+mj-lt"/>
              <a:buAutoNum type="arabicPeriod"/>
            </a:pPr>
            <a:r>
              <a:rPr lang="en-US" dirty="0" smtClean="0"/>
              <a:t>________________</a:t>
            </a:r>
          </a:p>
          <a:p>
            <a:pPr marL="457200" indent="-457200">
              <a:buFont typeface="+mj-lt"/>
              <a:buAutoNum type="arabicPeriod"/>
            </a:pPr>
            <a:r>
              <a:rPr lang="en-US" dirty="0" smtClean="0"/>
              <a:t>________________</a:t>
            </a:r>
          </a:p>
          <a:p>
            <a:pPr marL="0" indent="0">
              <a:buNone/>
            </a:pPr>
            <a:endParaRPr lang="en-US" dirty="0" smtClean="0"/>
          </a:p>
          <a:p>
            <a:pPr marL="0" indent="0">
              <a:buNone/>
            </a:pPr>
            <a:endParaRPr lang="en-US" dirty="0"/>
          </a:p>
        </p:txBody>
      </p:sp>
      <p:sp>
        <p:nvSpPr>
          <p:cNvPr id="6" name="Text Placeholder 5"/>
          <p:cNvSpPr>
            <a:spLocks noGrp="1"/>
          </p:cNvSpPr>
          <p:nvPr>
            <p:ph type="body" sz="quarter" idx="3"/>
          </p:nvPr>
        </p:nvSpPr>
        <p:spPr/>
        <p:txBody>
          <a:bodyPr/>
          <a:lstStyle/>
          <a:p>
            <a:pPr algn="ctr"/>
            <a:r>
              <a:rPr lang="en-US" dirty="0" smtClean="0"/>
              <a:t>SOLUTIONS</a:t>
            </a:r>
            <a:endParaRPr lang="en-US" dirty="0"/>
          </a:p>
        </p:txBody>
      </p:sp>
      <p:sp>
        <p:nvSpPr>
          <p:cNvPr id="7" name="Content Placeholder 6"/>
          <p:cNvSpPr>
            <a:spLocks noGrp="1"/>
          </p:cNvSpPr>
          <p:nvPr>
            <p:ph sz="quarter" idx="4"/>
          </p:nvPr>
        </p:nvSpPr>
        <p:spPr/>
        <p:txBody>
          <a:bodyPr/>
          <a:lstStyle/>
          <a:p>
            <a:pPr marL="457200" indent="-457200">
              <a:buFont typeface="+mj-lt"/>
              <a:buAutoNum type="arabicPeriod"/>
            </a:pPr>
            <a:r>
              <a:rPr lang="en-US" dirty="0" smtClean="0"/>
              <a:t>________________</a:t>
            </a:r>
          </a:p>
          <a:p>
            <a:pPr marL="457200" indent="-457200">
              <a:buFont typeface="+mj-lt"/>
              <a:buAutoNum type="arabicPeriod"/>
            </a:pPr>
            <a:r>
              <a:rPr lang="en-US" dirty="0" smtClean="0"/>
              <a:t>________________</a:t>
            </a:r>
          </a:p>
          <a:p>
            <a:pPr marL="457200" indent="-457200">
              <a:buFont typeface="+mj-lt"/>
              <a:buAutoNum type="arabicPeriod"/>
            </a:pPr>
            <a:r>
              <a:rPr lang="en-US" dirty="0" smtClean="0"/>
              <a:t>________________</a:t>
            </a:r>
            <a:endParaRPr lang="en-US" dirty="0"/>
          </a:p>
        </p:txBody>
      </p:sp>
      <p:pic>
        <p:nvPicPr>
          <p:cNvPr id="8" name="Picture 2" descr="http://stronglifts.com/wp-content/uploads/milo-cro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443" y="4120587"/>
            <a:ext cx="4451150" cy="223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6830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u="none" dirty="0" smtClean="0"/>
              <a:t>RAISING THE BAR: WORKING IT OUT</a:t>
            </a:r>
            <a:endParaRPr lang="en-US" sz="3200" u="none" dirty="0"/>
          </a:p>
        </p:txBody>
      </p:sp>
      <p:sp>
        <p:nvSpPr>
          <p:cNvPr id="4" name="Text Placeholder 3"/>
          <p:cNvSpPr>
            <a:spLocks noGrp="1"/>
          </p:cNvSpPr>
          <p:nvPr>
            <p:ph type="body" idx="1"/>
          </p:nvPr>
        </p:nvSpPr>
        <p:spPr>
          <a:xfrm>
            <a:off x="457200" y="1538822"/>
            <a:ext cx="4040188" cy="639762"/>
          </a:xfrm>
        </p:spPr>
        <p:txBody>
          <a:bodyPr/>
          <a:lstStyle/>
          <a:p>
            <a:r>
              <a:rPr lang="en-US" dirty="0" smtClean="0"/>
              <a:t>	CHALLENGES</a:t>
            </a:r>
          </a:p>
          <a:p>
            <a:endParaRPr lang="en-US" dirty="0"/>
          </a:p>
        </p:txBody>
      </p:sp>
      <p:sp>
        <p:nvSpPr>
          <p:cNvPr id="5" name="Content Placeholder 4"/>
          <p:cNvSpPr>
            <a:spLocks noGrp="1"/>
          </p:cNvSpPr>
          <p:nvPr>
            <p:ph sz="half" idx="2"/>
          </p:nvPr>
        </p:nvSpPr>
        <p:spPr/>
        <p:txBody>
          <a:bodyPr/>
          <a:lstStyle/>
          <a:p>
            <a:pPr marL="457200" indent="-457200">
              <a:buFont typeface="+mj-lt"/>
              <a:buAutoNum type="arabicPeriod"/>
            </a:pPr>
            <a:endParaRPr lang="en-US" dirty="0" smtClean="0"/>
          </a:p>
          <a:p>
            <a:pPr marL="457200" indent="-457200">
              <a:buFont typeface="+mj-lt"/>
              <a:buAutoNum type="arabicPeriod"/>
            </a:pPr>
            <a:r>
              <a:rPr lang="en-US" dirty="0" smtClean="0"/>
              <a:t>________________</a:t>
            </a:r>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r>
              <a:rPr lang="en-US" dirty="0" smtClean="0"/>
              <a:t>________________</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r>
              <a:rPr lang="en-US" dirty="0" smtClean="0"/>
              <a:t>________________</a:t>
            </a:r>
          </a:p>
          <a:p>
            <a:pPr marL="0" indent="0">
              <a:buNone/>
            </a:pPr>
            <a:endParaRPr lang="en-US" dirty="0"/>
          </a:p>
        </p:txBody>
      </p:sp>
      <p:sp>
        <p:nvSpPr>
          <p:cNvPr id="6" name="Text Placeholder 5"/>
          <p:cNvSpPr>
            <a:spLocks noGrp="1"/>
          </p:cNvSpPr>
          <p:nvPr>
            <p:ph type="body" sz="quarter" idx="3"/>
          </p:nvPr>
        </p:nvSpPr>
        <p:spPr/>
        <p:txBody>
          <a:bodyPr/>
          <a:lstStyle/>
          <a:p>
            <a:r>
              <a:rPr lang="en-US" dirty="0" smtClean="0"/>
              <a:t>	SOLUTIONS</a:t>
            </a:r>
          </a:p>
          <a:p>
            <a:endParaRPr lang="en-US" dirty="0"/>
          </a:p>
        </p:txBody>
      </p:sp>
      <p:sp>
        <p:nvSpPr>
          <p:cNvPr id="7" name="Content Placeholder 6"/>
          <p:cNvSpPr>
            <a:spLocks noGrp="1"/>
          </p:cNvSpPr>
          <p:nvPr>
            <p:ph sz="quarter" idx="4"/>
          </p:nvPr>
        </p:nvSpPr>
        <p:spPr/>
        <p:txBody>
          <a:bodyPr/>
          <a:lstStyle/>
          <a:p>
            <a:pPr marL="457200" indent="-457200">
              <a:buFont typeface="+mj-lt"/>
              <a:buAutoNum type="arabicPeriod"/>
            </a:pPr>
            <a:endParaRPr lang="en-US" dirty="0" smtClean="0"/>
          </a:p>
          <a:p>
            <a:pPr marL="457200" indent="-457200">
              <a:buFont typeface="+mj-lt"/>
              <a:buAutoNum type="arabicPeriod"/>
            </a:pPr>
            <a:r>
              <a:rPr lang="en-US" dirty="0" smtClean="0"/>
              <a:t>________________</a:t>
            </a:r>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r>
              <a:rPr lang="en-US" dirty="0" smtClean="0"/>
              <a:t>________________</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r>
              <a:rPr lang="en-US" dirty="0" smtClean="0"/>
              <a:t>________________</a:t>
            </a:r>
            <a:endParaRPr lang="en-US" dirty="0"/>
          </a:p>
        </p:txBody>
      </p:sp>
      <p:pic>
        <p:nvPicPr>
          <p:cNvPr id="3074" name="Picture 2" descr="http://www.how-to-draw-funny-cartoons.com/image-files/cartoon-eyeball-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0852" y="1858703"/>
            <a:ext cx="950773" cy="9886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how-to-draw-funny-cartoons.com/image-files/cartoon-eyeball-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5966" y="1858703"/>
            <a:ext cx="950773" cy="9886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clipartpanda.com/green-dollar-sign-clipart-consulting-clipart-green-dollar-signwhat-is-your-time-worth----rogue-river-consulting-blog-sp0s3d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9828" y="3160867"/>
            <a:ext cx="1112819" cy="10227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images.clipartpanda.com/green-dollar-sign-clipart-consulting-clipart-green-dollar-signwhat-is-your-time-worth----rogue-river-consulting-blog-sp0s3d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9666" y="3179384"/>
            <a:ext cx="1112819" cy="10227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handsh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252" y="4387437"/>
            <a:ext cx="1260799" cy="11627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handsh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045" y="4387437"/>
            <a:ext cx="1271558" cy="1162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8007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breddydotorg.files.wordpress.com/2015/10/baby-deadlift-light-we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040" y="416687"/>
            <a:ext cx="4826643" cy="260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629728435"/>
              </p:ext>
            </p:extLst>
          </p:nvPr>
        </p:nvGraphicFramePr>
        <p:xfrm>
          <a:off x="457200" y="3255486"/>
          <a:ext cx="8229600" cy="2152650"/>
        </p:xfrm>
        <a:graphic>
          <a:graphicData uri="http://schemas.openxmlformats.org/drawingml/2006/table">
            <a:tbl>
              <a:tblPr firstRow="1" firstCol="1" bandRow="1">
                <a:tableStyleId>{5C22544A-7EE6-4342-B048-85BDC9FD1C3A}</a:tableStyleId>
              </a:tblPr>
              <a:tblGrid>
                <a:gridCol w="4114800"/>
                <a:gridCol w="4114800"/>
              </a:tblGrid>
              <a:tr h="1721628">
                <a:tc>
                  <a:txBody>
                    <a:bodyPr/>
                    <a:lstStyle/>
                    <a:p>
                      <a:pPr marL="0" marR="0">
                        <a:spcBef>
                          <a:spcPts val="0"/>
                        </a:spcBef>
                        <a:spcAft>
                          <a:spcPts val="0"/>
                        </a:spcAft>
                      </a:pPr>
                      <a:endParaRPr lang="en-US" sz="1600" dirty="0">
                        <a:solidFill>
                          <a:schemeClr val="tx1"/>
                        </a:solidFill>
                        <a:effectLst/>
                        <a:latin typeface="Calibri"/>
                        <a:ea typeface="Calibri"/>
                      </a:endParaRPr>
                    </a:p>
                  </a:txBody>
                  <a:tcPr marL="9525" marR="9525" marT="9525" marB="9525"/>
                </a:tc>
                <a:tc>
                  <a:txBody>
                    <a:bodyPr/>
                    <a:lstStyle/>
                    <a:p>
                      <a:pPr marL="0" marR="0">
                        <a:spcBef>
                          <a:spcPts val="0"/>
                        </a:spcBef>
                        <a:spcAft>
                          <a:spcPts val="0"/>
                        </a:spcAft>
                      </a:pPr>
                      <a:r>
                        <a:rPr lang="en-US" sz="1400" dirty="0">
                          <a:solidFill>
                            <a:schemeClr val="tx1"/>
                          </a:solidFill>
                          <a:effectLst/>
                        </a:rPr>
                        <a:t>Scott D. Bailey</a:t>
                      </a:r>
                    </a:p>
                    <a:p>
                      <a:pPr marL="0" marR="0">
                        <a:spcBef>
                          <a:spcPts val="0"/>
                        </a:spcBef>
                        <a:spcAft>
                          <a:spcPts val="0"/>
                        </a:spcAft>
                      </a:pPr>
                      <a:r>
                        <a:rPr lang="en-US" sz="1400" dirty="0">
                          <a:solidFill>
                            <a:schemeClr val="tx1"/>
                          </a:solidFill>
                          <a:effectLst/>
                        </a:rPr>
                        <a:t>Global Director of Research Services</a:t>
                      </a:r>
                    </a:p>
                    <a:p>
                      <a:pPr marL="0" marR="0">
                        <a:spcBef>
                          <a:spcPts val="0"/>
                        </a:spcBef>
                        <a:spcAft>
                          <a:spcPts val="0"/>
                        </a:spcAft>
                      </a:pPr>
                      <a:r>
                        <a:rPr lang="en-US" sz="1400" dirty="0">
                          <a:solidFill>
                            <a:schemeClr val="tx1"/>
                          </a:solidFill>
                          <a:effectLst/>
                        </a:rPr>
                        <a:t>Squire Patton Boggs (US) LLP</a:t>
                      </a:r>
                    </a:p>
                    <a:p>
                      <a:pPr marL="0" marR="0">
                        <a:spcBef>
                          <a:spcPts val="0"/>
                        </a:spcBef>
                        <a:spcAft>
                          <a:spcPts val="0"/>
                        </a:spcAft>
                      </a:pPr>
                      <a:r>
                        <a:rPr lang="en-US" sz="1400" dirty="0">
                          <a:solidFill>
                            <a:schemeClr val="tx1"/>
                          </a:solidFill>
                          <a:effectLst/>
                        </a:rPr>
                        <a:t>2550 </a:t>
                      </a:r>
                      <a:r>
                        <a:rPr lang="en-US" sz="1400" dirty="0" smtClean="0">
                          <a:solidFill>
                            <a:schemeClr val="tx1"/>
                          </a:solidFill>
                          <a:effectLst/>
                        </a:rPr>
                        <a:t>M St NW</a:t>
                      </a:r>
                      <a:endParaRPr lang="en-US" sz="1400" dirty="0">
                        <a:solidFill>
                          <a:schemeClr val="tx1"/>
                        </a:solidFill>
                        <a:effectLst/>
                      </a:endParaRPr>
                    </a:p>
                    <a:p>
                      <a:pPr marL="0" marR="0">
                        <a:spcBef>
                          <a:spcPts val="0"/>
                        </a:spcBef>
                        <a:spcAft>
                          <a:spcPts val="0"/>
                        </a:spcAft>
                      </a:pPr>
                      <a:r>
                        <a:rPr lang="en-US" sz="1400" dirty="0">
                          <a:solidFill>
                            <a:schemeClr val="tx1"/>
                          </a:solidFill>
                          <a:effectLst/>
                        </a:rPr>
                        <a:t>Washington, DC 20037</a:t>
                      </a:r>
                    </a:p>
                    <a:p>
                      <a:pPr marL="0" marR="0">
                        <a:spcBef>
                          <a:spcPts val="0"/>
                        </a:spcBef>
                        <a:spcAft>
                          <a:spcPts val="0"/>
                        </a:spcAft>
                      </a:pPr>
                      <a:r>
                        <a:rPr lang="en-US" sz="1400" dirty="0">
                          <a:solidFill>
                            <a:schemeClr val="tx1"/>
                          </a:solidFill>
                          <a:effectLst/>
                        </a:rPr>
                        <a:t>T   +1 202 626 6708</a:t>
                      </a:r>
                    </a:p>
                    <a:p>
                      <a:pPr marL="0" marR="0">
                        <a:spcBef>
                          <a:spcPts val="0"/>
                        </a:spcBef>
                        <a:spcAft>
                          <a:spcPts val="0"/>
                        </a:spcAft>
                      </a:pPr>
                      <a:r>
                        <a:rPr lang="en-US" sz="1400" dirty="0">
                          <a:solidFill>
                            <a:schemeClr val="tx1"/>
                          </a:solidFill>
                          <a:effectLst/>
                        </a:rPr>
                        <a:t>O   +1 202 626 6600</a:t>
                      </a:r>
                    </a:p>
                    <a:p>
                      <a:pPr marL="0" marR="0">
                        <a:spcBef>
                          <a:spcPts val="0"/>
                        </a:spcBef>
                        <a:spcAft>
                          <a:spcPts val="0"/>
                        </a:spcAft>
                      </a:pPr>
                      <a:r>
                        <a:rPr lang="en-US" sz="1400" dirty="0">
                          <a:solidFill>
                            <a:schemeClr val="tx1"/>
                          </a:solidFill>
                          <a:effectLst/>
                        </a:rPr>
                        <a:t>F   +1 202 626 6780</a:t>
                      </a:r>
                    </a:p>
                    <a:p>
                      <a:pPr marL="0" marR="0">
                        <a:spcBef>
                          <a:spcPts val="0"/>
                        </a:spcBef>
                        <a:spcAft>
                          <a:spcPts val="0"/>
                        </a:spcAft>
                      </a:pPr>
                      <a:r>
                        <a:rPr lang="en-US" sz="1400" u="sng" dirty="0">
                          <a:solidFill>
                            <a:schemeClr val="tx1"/>
                          </a:solidFill>
                          <a:effectLst/>
                          <a:hlinkClick r:id="rId3"/>
                        </a:rPr>
                        <a:t>Scott.Bailey@squirepb.com</a:t>
                      </a:r>
                      <a:r>
                        <a:rPr lang="en-US" sz="1400" dirty="0">
                          <a:solidFill>
                            <a:schemeClr val="tx1"/>
                          </a:solidFill>
                          <a:effectLst/>
                        </a:rPr>
                        <a:t> | </a:t>
                      </a:r>
                      <a:r>
                        <a:rPr lang="en-US" sz="1400" u="none" strike="noStrike" dirty="0">
                          <a:solidFill>
                            <a:schemeClr val="tx1"/>
                          </a:solidFill>
                          <a:effectLst/>
                          <a:hlinkClick r:id="rId4"/>
                        </a:rPr>
                        <a:t>squirepattonboggs.com</a:t>
                      </a:r>
                      <a:endParaRPr lang="en-US" sz="1400" dirty="0">
                        <a:solidFill>
                          <a:schemeClr val="tx1"/>
                        </a:solidFill>
                        <a:effectLst/>
                        <a:latin typeface="Times New Roman"/>
                        <a:ea typeface="Calibri"/>
                      </a:endParaRPr>
                    </a:p>
                  </a:txBody>
                  <a:tcPr marL="9525" marR="9525" marT="9525" marB="9525"/>
                </a:tc>
              </a:tr>
            </a:tbl>
          </a:graphicData>
        </a:graphic>
      </p:graphicFrame>
      <p:pic>
        <p:nvPicPr>
          <p:cNvPr id="2052" name="Picture 4" descr="Squire Patton Boggs"/>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57199" y="3255963"/>
            <a:ext cx="1718841" cy="61407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id:image001.png@01CDBE5A.F8A6D6B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5401640"/>
            <a:ext cx="38766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86000" y="2736503"/>
            <a:ext cx="4572000" cy="307777"/>
          </a:xfrm>
          <a:prstGeom prst="rect">
            <a:avLst/>
          </a:prstGeom>
        </p:spPr>
        <p:txBody>
          <a:bodyPr>
            <a:spAutoFit/>
          </a:bodyPr>
          <a:lstStyle/>
          <a:p>
            <a:r>
              <a:rPr lang="en-GB" i="1" dirty="0"/>
              <a:t> </a:t>
            </a:r>
            <a:endParaRPr lang="en-US" dirty="0"/>
          </a:p>
        </p:txBody>
      </p:sp>
    </p:spTree>
    <p:extLst>
      <p:ext uri="{BB962C8B-B14F-4D97-AF65-F5344CB8AC3E}">
        <p14:creationId xmlns:p14="http://schemas.microsoft.com/office/powerpoint/2010/main" val="133564748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361950" y="6170613"/>
            <a:ext cx="7639050" cy="492443"/>
          </a:xfrm>
          <a:prstGeom prst="rect">
            <a:avLst/>
          </a:prstGeom>
          <a:noFill/>
          <a:ln w="9525" algn="ctr">
            <a:noFill/>
            <a:miter lim="800000"/>
            <a:headEnd/>
            <a:tailEnd/>
          </a:ln>
        </p:spPr>
        <p:txBody>
          <a:bodyPr tIns="91440" rIns="45720" bIns="91440">
            <a:spAutoFit/>
          </a:bodyPr>
          <a:lstStyle/>
          <a:p>
            <a:r>
              <a:rPr lang="en-US" sz="1000" b="0" i="1" dirty="0" smtClean="0">
                <a:solidFill>
                  <a:schemeClr val="tx1"/>
                </a:solidFill>
                <a:latin typeface="Calibri" pitchFamily="34" charset="0"/>
              </a:rPr>
              <a:t>Source:: AMLAW Global 100,  American Lawyer, 10/1/15 </a:t>
            </a:r>
          </a:p>
          <a:p>
            <a:r>
              <a:rPr lang="en-US" sz="1000" b="0" i="1" dirty="0" smtClean="0">
                <a:solidFill>
                  <a:schemeClr val="tx1"/>
                </a:solidFill>
                <a:latin typeface="Calibri" pitchFamily="34" charset="0"/>
              </a:rPr>
              <a:t> </a:t>
            </a:r>
            <a:endParaRPr lang="en-US" sz="1000" b="0" i="1" dirty="0">
              <a:solidFill>
                <a:schemeClr val="tx1"/>
              </a:solidFill>
              <a:latin typeface="Calibri" pitchFamily="34" charset="0"/>
            </a:endParaRPr>
          </a:p>
        </p:txBody>
      </p:sp>
      <p:sp>
        <p:nvSpPr>
          <p:cNvPr id="489477" name="Text Box 5"/>
          <p:cNvSpPr txBox="1">
            <a:spLocks noChangeArrowheads="1"/>
          </p:cNvSpPr>
          <p:nvPr/>
        </p:nvSpPr>
        <p:spPr bwMode="auto">
          <a:xfrm>
            <a:off x="174172" y="1744257"/>
            <a:ext cx="5486400" cy="4903907"/>
          </a:xfrm>
          <a:prstGeom prst="rect">
            <a:avLst/>
          </a:prstGeom>
          <a:noFill/>
          <a:ln w="9525" algn="ctr">
            <a:noFill/>
            <a:miter lim="800000"/>
            <a:headEnd/>
            <a:tailEnd/>
          </a:ln>
          <a:effectLst/>
        </p:spPr>
        <p:txBody>
          <a:bodyPr wrap="square" tIns="91440" rIns="45720" bIns="91440">
            <a:spAutoFit/>
          </a:bodyPr>
          <a:lstStyle/>
          <a:p>
            <a:pPr marL="231775" indent="-231775">
              <a:buFont typeface="Arial" pitchFamily="34" charset="0"/>
              <a:buChar char="•"/>
              <a:defRPr/>
            </a:pPr>
            <a:endParaRPr lang="en-US" sz="1200" b="0" dirty="0" smtClean="0">
              <a:solidFill>
                <a:schemeClr val="tx1"/>
              </a:solidFill>
              <a:latin typeface="Calibri" pitchFamily="34" charset="0"/>
            </a:endParaRPr>
          </a:p>
          <a:p>
            <a:pPr lvl="1">
              <a:lnSpc>
                <a:spcPts val="2800"/>
              </a:lnSpc>
              <a:defRPr/>
            </a:pPr>
            <a:r>
              <a:rPr lang="en-US" sz="2400" b="0" dirty="0" smtClean="0">
                <a:solidFill>
                  <a:schemeClr val="tx1"/>
                </a:solidFill>
                <a:latin typeface="Calibri" pitchFamily="34" charset="0"/>
              </a:rPr>
              <a:t>Total revenues up 4.5%</a:t>
            </a:r>
          </a:p>
          <a:p>
            <a:pPr lvl="1">
              <a:lnSpc>
                <a:spcPts val="2800"/>
              </a:lnSpc>
              <a:defRPr/>
            </a:pPr>
            <a:endParaRPr lang="en-US" sz="2400" b="0" dirty="0" smtClean="0">
              <a:solidFill>
                <a:schemeClr val="tx1"/>
              </a:solidFill>
              <a:latin typeface="Calibri" pitchFamily="34" charset="0"/>
            </a:endParaRPr>
          </a:p>
          <a:p>
            <a:pPr lvl="1">
              <a:lnSpc>
                <a:spcPts val="2800"/>
              </a:lnSpc>
              <a:defRPr/>
            </a:pPr>
            <a:r>
              <a:rPr lang="en-US" sz="2400" b="0" dirty="0" smtClean="0">
                <a:solidFill>
                  <a:schemeClr val="tx1"/>
                </a:solidFill>
                <a:latin typeface="Calibri" pitchFamily="34" charset="0"/>
              </a:rPr>
              <a:t>Slight decrease in number of lawyers</a:t>
            </a:r>
          </a:p>
          <a:p>
            <a:pPr lvl="1">
              <a:lnSpc>
                <a:spcPts val="2800"/>
              </a:lnSpc>
              <a:defRPr/>
            </a:pPr>
            <a:endParaRPr lang="en-US" sz="2400" b="0" dirty="0" smtClean="0">
              <a:solidFill>
                <a:schemeClr val="tx1"/>
              </a:solidFill>
              <a:latin typeface="Calibri" pitchFamily="34" charset="0"/>
            </a:endParaRPr>
          </a:p>
          <a:p>
            <a:pPr lvl="1">
              <a:lnSpc>
                <a:spcPts val="2800"/>
              </a:lnSpc>
              <a:defRPr/>
            </a:pPr>
            <a:r>
              <a:rPr lang="en-US" sz="2400" b="0" dirty="0" smtClean="0">
                <a:solidFill>
                  <a:schemeClr val="tx1"/>
                </a:solidFill>
                <a:latin typeface="Calibri" panose="020F0502020204030204" pitchFamily="34" charset="0"/>
                <a:cs typeface="Calibri" panose="020F0502020204030204" pitchFamily="34" charset="0"/>
              </a:rPr>
              <a:t>Which led </a:t>
            </a:r>
            <a:r>
              <a:rPr lang="en-US" sz="2400" b="0" dirty="0">
                <a:solidFill>
                  <a:schemeClr val="tx1"/>
                </a:solidFill>
                <a:latin typeface="Calibri" panose="020F0502020204030204" pitchFamily="34" charset="0"/>
                <a:cs typeface="Calibri" panose="020F0502020204030204" pitchFamily="34" charset="0"/>
              </a:rPr>
              <a:t>to an impressive growth in revenue per </a:t>
            </a:r>
            <a:r>
              <a:rPr lang="en-US" sz="2400" b="0" dirty="0" smtClean="0">
                <a:solidFill>
                  <a:schemeClr val="tx1"/>
                </a:solidFill>
                <a:latin typeface="Calibri" panose="020F0502020204030204" pitchFamily="34" charset="0"/>
                <a:cs typeface="Calibri" panose="020F0502020204030204" pitchFamily="34" charset="0"/>
              </a:rPr>
              <a:t>lawyer: 5.1% </a:t>
            </a:r>
          </a:p>
          <a:p>
            <a:pPr lvl="1">
              <a:lnSpc>
                <a:spcPts val="2800"/>
              </a:lnSpc>
              <a:defRPr/>
            </a:pPr>
            <a:endParaRPr lang="en-US" sz="2400" b="0" dirty="0" smtClean="0">
              <a:solidFill>
                <a:schemeClr val="tx1"/>
              </a:solidFill>
              <a:latin typeface="Calibri" panose="020F0502020204030204" pitchFamily="34" charset="0"/>
              <a:cs typeface="Calibri" panose="020F0502020204030204" pitchFamily="34" charset="0"/>
            </a:endParaRPr>
          </a:p>
          <a:p>
            <a:pPr lvl="1">
              <a:lnSpc>
                <a:spcPts val="2800"/>
              </a:lnSpc>
              <a:defRPr/>
            </a:pPr>
            <a:r>
              <a:rPr lang="en-US" sz="2400" b="0" dirty="0" smtClean="0">
                <a:solidFill>
                  <a:schemeClr val="tx1"/>
                </a:solidFill>
                <a:latin typeface="Calibri" panose="020F0502020204030204" pitchFamily="34" charset="0"/>
                <a:cs typeface="Calibri" panose="020F0502020204030204" pitchFamily="34" charset="0"/>
              </a:rPr>
              <a:t>Profits increased almost 7%</a:t>
            </a:r>
          </a:p>
          <a:p>
            <a:pPr lvl="1">
              <a:lnSpc>
                <a:spcPts val="2800"/>
              </a:lnSpc>
              <a:defRPr/>
            </a:pPr>
            <a:endParaRPr lang="en-US" sz="2400"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1">
              <a:lnSpc>
                <a:spcPts val="2800"/>
              </a:lnSpc>
              <a:defRPr/>
            </a:pPr>
            <a:r>
              <a:rPr lang="en-US" sz="2400" b="0" dirty="0" smtClean="0">
                <a:solidFill>
                  <a:schemeClr val="tx1"/>
                </a:solidFill>
                <a:latin typeface="Calibri" panose="020F0502020204030204" pitchFamily="34" charset="0"/>
                <a:cs typeface="Calibri" panose="020F0502020204030204" pitchFamily="34" charset="0"/>
              </a:rPr>
              <a:t>Now in a pattern of slow, steady growth </a:t>
            </a:r>
            <a:endParaRPr lang="en-US" sz="3600" b="0" dirty="0">
              <a:solidFill>
                <a:srgbClr val="C00000"/>
              </a:solidFill>
              <a:latin typeface="Calibri" pitchFamily="34" charset="0"/>
            </a:endParaRPr>
          </a:p>
          <a:p>
            <a:pPr>
              <a:defRPr/>
            </a:pPr>
            <a:endParaRPr lang="en-US" sz="2000" b="0" dirty="0" smtClean="0">
              <a:solidFill>
                <a:schemeClr val="tx1"/>
              </a:solidFill>
              <a:latin typeface="Calibri" pitchFamily="34" charset="0"/>
            </a:endParaRPr>
          </a:p>
          <a:p>
            <a:pPr>
              <a:defRPr/>
            </a:pPr>
            <a:endParaRPr lang="en-US" sz="1800" b="0" dirty="0">
              <a:solidFill>
                <a:schemeClr val="tx1"/>
              </a:solidFill>
            </a:endParaRPr>
          </a:p>
        </p:txBody>
      </p:sp>
      <p:sp>
        <p:nvSpPr>
          <p:cNvPr id="4" name="Rounded Rectangle 3"/>
          <p:cNvSpPr/>
          <p:nvPr/>
        </p:nvSpPr>
        <p:spPr bwMode="auto">
          <a:xfrm>
            <a:off x="6052456" y="2685145"/>
            <a:ext cx="2656113" cy="2699656"/>
          </a:xfrm>
          <a:prstGeom prst="roundRect">
            <a:avLst/>
          </a:prstGeom>
          <a:solidFill>
            <a:schemeClr val="tx1">
              <a:lumMod val="50000"/>
              <a:lumOff val="50000"/>
            </a:schemeClr>
          </a:solidFill>
          <a:ln w="19050"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w="165100" prst="coolSlant"/>
          </a:sp3d>
        </p:spPr>
        <p:txBody>
          <a:bodyPr tIns="91440" rIns="45720" bIns="91440"/>
          <a:lstStyle/>
          <a:p>
            <a:pPr>
              <a:defRPr/>
            </a:pPr>
            <a:r>
              <a:rPr lang="en-US" sz="2400" i="1" dirty="0" smtClean="0">
                <a:solidFill>
                  <a:schemeClr val="bg1"/>
                </a:solidFill>
                <a:latin typeface="Calibri" panose="020F0502020204030204" pitchFamily="34" charset="0"/>
                <a:cs typeface="Calibri" panose="020F0502020204030204" pitchFamily="34" charset="0"/>
              </a:rPr>
              <a:t>“A </a:t>
            </a:r>
            <a:r>
              <a:rPr lang="en-US" sz="2400" i="1" dirty="0">
                <a:solidFill>
                  <a:schemeClr val="bg1"/>
                </a:solidFill>
                <a:latin typeface="Calibri" panose="020F0502020204030204" pitchFamily="34" charset="0"/>
                <a:cs typeface="Calibri" panose="020F0502020204030204" pitchFamily="34" charset="0"/>
              </a:rPr>
              <a:t>Smooth </a:t>
            </a:r>
            <a:r>
              <a:rPr lang="en-US" sz="2400" i="1" dirty="0" smtClean="0">
                <a:solidFill>
                  <a:schemeClr val="bg1"/>
                </a:solidFill>
                <a:latin typeface="Calibri" panose="020F0502020204030204" pitchFamily="34" charset="0"/>
                <a:cs typeface="Calibri" panose="020F0502020204030204" pitchFamily="34" charset="0"/>
              </a:rPr>
              <a:t>Ride:</a:t>
            </a:r>
          </a:p>
          <a:p>
            <a:pPr>
              <a:defRPr/>
            </a:pPr>
            <a:r>
              <a:rPr lang="en-US" sz="2400" i="1" dirty="0" smtClean="0">
                <a:solidFill>
                  <a:schemeClr val="bg1"/>
                </a:solidFill>
                <a:latin typeface="Calibri" panose="020F0502020204030204" pitchFamily="34" charset="0"/>
                <a:cs typeface="Calibri" panose="020F0502020204030204" pitchFamily="34" charset="0"/>
              </a:rPr>
              <a:t>After </a:t>
            </a:r>
            <a:r>
              <a:rPr lang="en-US" sz="2400" i="1" dirty="0">
                <a:solidFill>
                  <a:schemeClr val="bg1"/>
                </a:solidFill>
                <a:latin typeface="Calibri" panose="020F0502020204030204" pitchFamily="34" charset="0"/>
                <a:cs typeface="Calibri" panose="020F0502020204030204" pitchFamily="34" charset="0"/>
              </a:rPr>
              <a:t>a long, bumpy journey, the Global 100 reaches its cruising </a:t>
            </a:r>
            <a:r>
              <a:rPr lang="en-US" sz="2400" i="1" dirty="0" smtClean="0">
                <a:solidFill>
                  <a:schemeClr val="bg1"/>
                </a:solidFill>
                <a:latin typeface="Calibri" panose="020F0502020204030204" pitchFamily="34" charset="0"/>
                <a:cs typeface="Calibri" panose="020F0502020204030204" pitchFamily="34" charset="0"/>
              </a:rPr>
              <a:t>altitude.”</a:t>
            </a:r>
            <a:endParaRPr lang="en-US" sz="2400" b="0" i="1" dirty="0">
              <a:solidFill>
                <a:schemeClr val="bg1"/>
              </a:solidFill>
              <a:latin typeface="Calibri" pitchFamily="34" charset="0"/>
              <a:cs typeface="Calibri" panose="020F0502020204030204" pitchFamily="34" charset="0"/>
            </a:endParaRPr>
          </a:p>
        </p:txBody>
      </p:sp>
      <p:sp>
        <p:nvSpPr>
          <p:cNvPr id="2" name="Rectangle 1"/>
          <p:cNvSpPr/>
          <p:nvPr/>
        </p:nvSpPr>
        <p:spPr>
          <a:xfrm>
            <a:off x="361949" y="571826"/>
            <a:ext cx="3672224" cy="769441"/>
          </a:xfrm>
          <a:prstGeom prst="rect">
            <a:avLst/>
          </a:prstGeom>
        </p:spPr>
        <p:txBody>
          <a:bodyPr wrap="none">
            <a:spAutoFit/>
          </a:bodyPr>
          <a:lstStyle/>
          <a:p>
            <a:pPr>
              <a:defRPr/>
            </a:pPr>
            <a:r>
              <a:rPr lang="en-US" sz="4400" b="0" dirty="0" smtClean="0">
                <a:solidFill>
                  <a:srgbClr val="C00000"/>
                </a:solidFill>
                <a:effectLst>
                  <a:outerShdw blurRad="38100" dist="38100" dir="2700000" algn="tl">
                    <a:srgbClr val="000000">
                      <a:alpha val="43137"/>
                    </a:srgbClr>
                  </a:outerShdw>
                </a:effectLst>
                <a:latin typeface="Calibri" pitchFamily="34" charset="0"/>
              </a:rPr>
              <a:t>Where are we?</a:t>
            </a:r>
            <a:endParaRPr lang="en-US" sz="4400" b="0" dirty="0">
              <a:solidFill>
                <a:srgbClr val="C00000"/>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126092" y="6199641"/>
            <a:ext cx="7639050" cy="492443"/>
          </a:xfrm>
          <a:prstGeom prst="rect">
            <a:avLst/>
          </a:prstGeom>
          <a:noFill/>
          <a:ln w="9525" algn="ctr">
            <a:noFill/>
            <a:miter lim="800000"/>
            <a:headEnd/>
            <a:tailEnd/>
          </a:ln>
        </p:spPr>
        <p:txBody>
          <a:bodyPr tIns="91440" rIns="45720" bIns="91440">
            <a:spAutoFit/>
          </a:bodyPr>
          <a:lstStyle/>
          <a:p>
            <a:r>
              <a:rPr lang="en-US" sz="1000" b="0" i="1" dirty="0" smtClean="0">
                <a:solidFill>
                  <a:schemeClr val="tx1"/>
                </a:solidFill>
                <a:latin typeface="Calibri" pitchFamily="34" charset="0"/>
              </a:rPr>
              <a:t>Source:  Altman Weil, 2015 Law Firms in Transition</a:t>
            </a:r>
            <a:r>
              <a:rPr lang="en-US" sz="1000" b="0" dirty="0" smtClean="0">
                <a:solidFill>
                  <a:schemeClr val="tx1"/>
                </a:solidFill>
                <a:latin typeface="Calibri" pitchFamily="34" charset="0"/>
              </a:rPr>
              <a:t> 2015</a:t>
            </a:r>
            <a:endParaRPr lang="en-US" sz="1000" b="0" dirty="0">
              <a:solidFill>
                <a:schemeClr val="tx1"/>
              </a:solidFill>
              <a:latin typeface="Calibri" pitchFamily="34" charset="0"/>
              <a:cs typeface="Calibri" pitchFamily="34" charset="0"/>
            </a:endParaRPr>
          </a:p>
          <a:p>
            <a:r>
              <a:rPr lang="en-US" sz="1000" b="0" i="1" dirty="0" smtClean="0">
                <a:solidFill>
                  <a:schemeClr val="tx1"/>
                </a:solidFill>
                <a:latin typeface="Calibri" pitchFamily="34" charset="0"/>
              </a:rPr>
              <a:t> </a:t>
            </a:r>
            <a:endParaRPr lang="en-US" sz="1000" b="0" i="1" dirty="0">
              <a:solidFill>
                <a:schemeClr val="tx1"/>
              </a:solidFill>
              <a:latin typeface="Calibri" pitchFamily="34" charset="0"/>
            </a:endParaRPr>
          </a:p>
        </p:txBody>
      </p:sp>
      <p:sp>
        <p:nvSpPr>
          <p:cNvPr id="489477" name="Text Box 5"/>
          <p:cNvSpPr txBox="1">
            <a:spLocks noChangeArrowheads="1"/>
          </p:cNvSpPr>
          <p:nvPr/>
        </p:nvSpPr>
        <p:spPr bwMode="auto">
          <a:xfrm>
            <a:off x="126092" y="495515"/>
            <a:ext cx="9380765" cy="861774"/>
          </a:xfrm>
          <a:prstGeom prst="rect">
            <a:avLst/>
          </a:prstGeom>
          <a:noFill/>
          <a:ln w="9525" algn="ctr">
            <a:noFill/>
            <a:miter lim="800000"/>
            <a:headEnd/>
            <a:tailEnd/>
          </a:ln>
          <a:effectLst/>
        </p:spPr>
        <p:txBody>
          <a:bodyPr wrap="square" tIns="91440" rIns="45720" bIns="91440">
            <a:spAutoFit/>
          </a:bodyPr>
          <a:lstStyle/>
          <a:p>
            <a:pPr>
              <a:defRPr/>
            </a:pPr>
            <a:r>
              <a:rPr lang="en-US" sz="4400" b="0" dirty="0" smtClean="0">
                <a:solidFill>
                  <a:srgbClr val="C00000"/>
                </a:solidFill>
                <a:effectLst>
                  <a:outerShdw blurRad="38100" dist="38100" dir="2700000" algn="tl">
                    <a:srgbClr val="000000">
                      <a:alpha val="43137"/>
                    </a:srgbClr>
                  </a:outerShdw>
                </a:effectLst>
                <a:latin typeface="Calibri" pitchFamily="34" charset="0"/>
              </a:rPr>
              <a:t>Altman Weil </a:t>
            </a:r>
            <a:r>
              <a:rPr lang="en-US" sz="4400" b="0" i="1" dirty="0" smtClean="0">
                <a:solidFill>
                  <a:srgbClr val="C00000"/>
                </a:solidFill>
                <a:effectLst>
                  <a:outerShdw blurRad="38100" dist="38100" dir="2700000" algn="tl">
                    <a:srgbClr val="000000">
                      <a:alpha val="43137"/>
                    </a:srgbClr>
                  </a:outerShdw>
                </a:effectLst>
                <a:latin typeface="Calibri" pitchFamily="34" charset="0"/>
              </a:rPr>
              <a:t>Law Firms in Transition </a:t>
            </a:r>
            <a:endParaRPr lang="en-US" sz="1000" b="0" i="1" dirty="0" smtClean="0">
              <a:solidFill>
                <a:schemeClr val="tx1"/>
              </a:solidFill>
              <a:latin typeface="Calibri" pitchFamily="34" charset="0"/>
            </a:endParaRPr>
          </a:p>
        </p:txBody>
      </p:sp>
      <p:sp>
        <p:nvSpPr>
          <p:cNvPr id="5" name="Rounded Rectangle 4"/>
          <p:cNvSpPr/>
          <p:nvPr/>
        </p:nvSpPr>
        <p:spPr bwMode="auto">
          <a:xfrm>
            <a:off x="6516914" y="1566262"/>
            <a:ext cx="2264226" cy="4471681"/>
          </a:xfrm>
          <a:prstGeom prst="roundRect">
            <a:avLst/>
          </a:prstGeom>
          <a:solidFill>
            <a:schemeClr val="tx1">
              <a:lumMod val="50000"/>
              <a:lumOff val="50000"/>
            </a:schemeClr>
          </a:solidFill>
          <a:ln w="19050"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w="165100" prst="coolSlant"/>
          </a:sp3d>
        </p:spPr>
        <p:txBody>
          <a:bodyPr tIns="91440" rIns="45720" bIns="91440"/>
          <a:lstStyle/>
          <a:p>
            <a:pPr>
              <a:defRPr/>
            </a:pPr>
            <a:r>
              <a:rPr lang="en-US" sz="2200" i="1" dirty="0" smtClean="0">
                <a:solidFill>
                  <a:schemeClr val="bg1"/>
                </a:solidFill>
                <a:latin typeface="Calibri" panose="020F0502020204030204" pitchFamily="34" charset="0"/>
                <a:cs typeface="Calibri" panose="020F0502020204030204" pitchFamily="34" charset="0"/>
              </a:rPr>
              <a:t>“</a:t>
            </a:r>
            <a:r>
              <a:rPr lang="en-US" sz="2200" b="0" i="1" dirty="0">
                <a:solidFill>
                  <a:schemeClr val="bg1"/>
                </a:solidFill>
                <a:latin typeface="Calibri" panose="020F0502020204030204" pitchFamily="34" charset="0"/>
                <a:cs typeface="Calibri" panose="020F0502020204030204" pitchFamily="34" charset="0"/>
              </a:rPr>
              <a:t>many </a:t>
            </a:r>
            <a:r>
              <a:rPr lang="en-US" sz="2200" b="0" i="1" dirty="0" smtClean="0">
                <a:solidFill>
                  <a:schemeClr val="bg1"/>
                </a:solidFill>
                <a:latin typeface="Calibri" panose="020F0502020204030204" pitchFamily="34" charset="0"/>
                <a:cs typeface="Calibri" panose="020F0502020204030204" pitchFamily="34" charset="0"/>
              </a:rPr>
              <a:t>[firms] are </a:t>
            </a:r>
            <a:r>
              <a:rPr lang="en-US" sz="2200" b="0" i="1" dirty="0">
                <a:solidFill>
                  <a:schemeClr val="bg1"/>
                </a:solidFill>
                <a:latin typeface="Calibri" panose="020F0502020204030204" pitchFamily="34" charset="0"/>
                <a:cs typeface="Calibri" panose="020F0502020204030204" pitchFamily="34" charset="0"/>
              </a:rPr>
              <a:t>failing to make systemic and strategic </a:t>
            </a:r>
            <a:r>
              <a:rPr lang="en-US" sz="2200" b="0" i="1" dirty="0" smtClean="0">
                <a:solidFill>
                  <a:schemeClr val="bg1"/>
                </a:solidFill>
                <a:latin typeface="Calibri" panose="020F0502020204030204" pitchFamily="34" charset="0"/>
                <a:cs typeface="Calibri" panose="020F0502020204030204" pitchFamily="34" charset="0"/>
              </a:rPr>
              <a:t>changes . . .   </a:t>
            </a:r>
            <a:r>
              <a:rPr lang="en-US" sz="2200" b="0" i="1" dirty="0">
                <a:solidFill>
                  <a:schemeClr val="bg1"/>
                </a:solidFill>
                <a:latin typeface="Calibri" panose="020F0502020204030204" pitchFamily="34" charset="0"/>
                <a:cs typeface="Calibri" panose="020F0502020204030204" pitchFamily="34" charset="0"/>
              </a:rPr>
              <a:t>the largest firms </a:t>
            </a:r>
            <a:r>
              <a:rPr lang="en-US" sz="2200" b="0" i="1" dirty="0" smtClean="0">
                <a:solidFill>
                  <a:schemeClr val="bg1"/>
                </a:solidFill>
                <a:latin typeface="Calibri" panose="020F0502020204030204" pitchFamily="34" charset="0"/>
                <a:cs typeface="Calibri" panose="020F0502020204030204" pitchFamily="34" charset="0"/>
              </a:rPr>
              <a:t>[are] doing </a:t>
            </a:r>
            <a:r>
              <a:rPr lang="en-US" sz="2200" b="0" i="1" dirty="0">
                <a:solidFill>
                  <a:schemeClr val="bg1"/>
                </a:solidFill>
                <a:latin typeface="Calibri" panose="020F0502020204030204" pitchFamily="34" charset="0"/>
                <a:cs typeface="Calibri" panose="020F0502020204030204" pitchFamily="34" charset="0"/>
              </a:rPr>
              <a:t>more to adapt than their colleagues at smaller shops</a:t>
            </a:r>
            <a:r>
              <a:rPr lang="en-US" sz="2200" b="0" i="1" dirty="0" smtClean="0">
                <a:solidFill>
                  <a:schemeClr val="bg1"/>
                </a:solidFill>
                <a:latin typeface="Calibri" panose="020F0502020204030204" pitchFamily="34" charset="0"/>
                <a:cs typeface="Calibri" panose="020F0502020204030204" pitchFamily="34" charset="0"/>
              </a:rPr>
              <a:t>.” </a:t>
            </a:r>
          </a:p>
          <a:p>
            <a:pPr algn="r">
              <a:defRPr/>
            </a:pPr>
            <a:r>
              <a:rPr lang="en-US" sz="2200" b="0" dirty="0" smtClean="0">
                <a:solidFill>
                  <a:schemeClr val="bg1"/>
                </a:solidFill>
                <a:latin typeface="Calibri" panose="020F0502020204030204" pitchFamily="34" charset="0"/>
                <a:cs typeface="Calibri" panose="020F0502020204030204" pitchFamily="34" charset="0"/>
              </a:rPr>
              <a:t>Law360</a:t>
            </a:r>
            <a:r>
              <a:rPr lang="en-US" sz="2200" dirty="0">
                <a:solidFill>
                  <a:schemeClr val="bg1"/>
                </a:solidFill>
                <a:latin typeface="Calibri" panose="020F0502020204030204" pitchFamily="34" charset="0"/>
                <a:cs typeface="Calibri" panose="020F0502020204030204" pitchFamily="34" charset="0"/>
              </a:rPr>
              <a:t/>
            </a:r>
            <a:br>
              <a:rPr lang="en-US" sz="2200" dirty="0">
                <a:solidFill>
                  <a:schemeClr val="bg1"/>
                </a:solidFill>
                <a:latin typeface="Calibri" panose="020F0502020204030204" pitchFamily="34" charset="0"/>
                <a:cs typeface="Calibri" panose="020F0502020204030204" pitchFamily="34" charset="0"/>
              </a:rPr>
            </a:br>
            <a:endParaRPr lang="en-US" sz="2200" i="1" dirty="0">
              <a:solidFill>
                <a:schemeClr val="bg1"/>
              </a:solidFill>
              <a:latin typeface="Calibri" pitchFamily="34" charset="0"/>
              <a:cs typeface="Calibri" panose="020F0502020204030204" pitchFamily="34" charset="0"/>
            </a:endParaRPr>
          </a:p>
        </p:txBody>
      </p:sp>
      <p:sp>
        <p:nvSpPr>
          <p:cNvPr id="2" name="TextBox 1"/>
          <p:cNvSpPr txBox="1"/>
          <p:nvPr/>
        </p:nvSpPr>
        <p:spPr>
          <a:xfrm>
            <a:off x="292086" y="1682791"/>
            <a:ext cx="5934543" cy="3754874"/>
          </a:xfrm>
          <a:prstGeom prst="rect">
            <a:avLst/>
          </a:prstGeom>
          <a:noFill/>
        </p:spPr>
        <p:txBody>
          <a:bodyPr wrap="square" rtlCol="0">
            <a:spAutoFit/>
          </a:bodyPr>
          <a:lstStyle/>
          <a:p>
            <a:endParaRPr lang="en-US" sz="1000" b="0" dirty="0" smtClean="0">
              <a:solidFill>
                <a:schemeClr val="tx1"/>
              </a:solidFill>
              <a:latin typeface="Calibri" panose="020F0502020204030204" pitchFamily="34" charset="0"/>
              <a:cs typeface="Calibri" panose="020F0502020204030204" pitchFamily="34" charset="0"/>
            </a:endParaRPr>
          </a:p>
          <a:p>
            <a:r>
              <a:rPr lang="en-US" sz="2400" b="0" dirty="0" smtClean="0">
                <a:solidFill>
                  <a:schemeClr val="tx1"/>
                </a:solidFill>
                <a:latin typeface="Calibri" panose="020F0502020204030204" pitchFamily="34" charset="0"/>
                <a:cs typeface="Calibri" panose="020F0502020204030204" pitchFamily="34" charset="0"/>
              </a:rPr>
              <a:t>The survey found signs of optimism in spring 2015:</a:t>
            </a:r>
          </a:p>
          <a:p>
            <a:endParaRPr lang="en-US" sz="1200" b="0" dirty="0" smtClean="0">
              <a:solidFill>
                <a:schemeClr val="tx1"/>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400" b="0" dirty="0" smtClean="0">
                <a:solidFill>
                  <a:schemeClr val="tx1"/>
                </a:solidFill>
                <a:latin typeface="Calibri" panose="020F0502020204030204" pitchFamily="34" charset="0"/>
                <a:cs typeface="Calibri" panose="020F0502020204030204" pitchFamily="34" charset="0"/>
              </a:rPr>
              <a:t>75% expect gross revenue to be up over 2014 numbers</a:t>
            </a:r>
          </a:p>
          <a:p>
            <a:pPr marL="800100" lvl="1" indent="-342900">
              <a:buFont typeface="Arial" panose="020B0604020202020204" pitchFamily="34" charset="0"/>
              <a:buChar char="•"/>
            </a:pPr>
            <a:endParaRPr lang="en-US" sz="1200" b="0" dirty="0" smtClean="0">
              <a:solidFill>
                <a:schemeClr val="tx1"/>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400" b="0" dirty="0" smtClean="0">
                <a:solidFill>
                  <a:schemeClr val="tx1"/>
                </a:solidFill>
                <a:latin typeface="Calibri" panose="020F0502020204030204" pitchFamily="34" charset="0"/>
                <a:cs typeface="Calibri" panose="020F0502020204030204" pitchFamily="34" charset="0"/>
              </a:rPr>
              <a:t>33% say demand for legal services has returned to pre-recession levels</a:t>
            </a:r>
          </a:p>
          <a:p>
            <a:pPr marL="800100" lvl="1" indent="-342900">
              <a:buFont typeface="Arial" panose="020B0604020202020204" pitchFamily="34" charset="0"/>
              <a:buChar char="•"/>
            </a:pPr>
            <a:endParaRPr lang="en-US" sz="1200" b="0" dirty="0" smtClean="0">
              <a:solidFill>
                <a:schemeClr val="tx1"/>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400" b="0" dirty="0" smtClean="0">
                <a:solidFill>
                  <a:schemeClr val="tx1"/>
                </a:solidFill>
                <a:latin typeface="Calibri" panose="020F0502020204030204" pitchFamily="34" charset="0"/>
                <a:cs typeface="Calibri" panose="020F0502020204030204" pitchFamily="34" charset="0"/>
              </a:rPr>
              <a:t>41% expect demand to return in the next few years</a:t>
            </a:r>
          </a:p>
        </p:txBody>
      </p:sp>
    </p:spTree>
    <p:extLst>
      <p:ext uri="{BB962C8B-B14F-4D97-AF65-F5344CB8AC3E}">
        <p14:creationId xmlns:p14="http://schemas.microsoft.com/office/powerpoint/2010/main" val="30079788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126092" y="6199641"/>
            <a:ext cx="7639050" cy="492443"/>
          </a:xfrm>
          <a:prstGeom prst="rect">
            <a:avLst/>
          </a:prstGeom>
          <a:noFill/>
          <a:ln w="9525" algn="ctr">
            <a:noFill/>
            <a:miter lim="800000"/>
            <a:headEnd/>
            <a:tailEnd/>
          </a:ln>
        </p:spPr>
        <p:txBody>
          <a:bodyPr tIns="91440" rIns="45720" bIns="91440">
            <a:spAutoFit/>
          </a:bodyPr>
          <a:lstStyle/>
          <a:p>
            <a:r>
              <a:rPr lang="en-US" sz="1000" b="0" i="1" dirty="0" smtClean="0">
                <a:solidFill>
                  <a:schemeClr val="tx1"/>
                </a:solidFill>
                <a:latin typeface="Calibri" pitchFamily="34" charset="0"/>
              </a:rPr>
              <a:t>Source:  Altman Weil, 2015 Law Firms in Transition</a:t>
            </a:r>
            <a:r>
              <a:rPr lang="en-US" sz="1000" b="0" dirty="0" smtClean="0">
                <a:solidFill>
                  <a:schemeClr val="tx1"/>
                </a:solidFill>
                <a:latin typeface="Calibri" pitchFamily="34" charset="0"/>
              </a:rPr>
              <a:t> 2015</a:t>
            </a:r>
            <a:endParaRPr lang="en-US" sz="1000" b="0" dirty="0">
              <a:solidFill>
                <a:schemeClr val="tx1"/>
              </a:solidFill>
              <a:latin typeface="Calibri" pitchFamily="34" charset="0"/>
              <a:cs typeface="Calibri" pitchFamily="34" charset="0"/>
            </a:endParaRPr>
          </a:p>
          <a:p>
            <a:r>
              <a:rPr lang="en-US" sz="1000" b="0" i="1" dirty="0" smtClean="0">
                <a:solidFill>
                  <a:schemeClr val="tx1"/>
                </a:solidFill>
                <a:latin typeface="Calibri" pitchFamily="34" charset="0"/>
              </a:rPr>
              <a:t> </a:t>
            </a:r>
            <a:endParaRPr lang="en-US" sz="1000" b="0" i="1" dirty="0">
              <a:solidFill>
                <a:schemeClr val="tx1"/>
              </a:solidFill>
              <a:latin typeface="Calibri" pitchFamily="34" charset="0"/>
            </a:endParaRPr>
          </a:p>
        </p:txBody>
      </p:sp>
      <p:sp>
        <p:nvSpPr>
          <p:cNvPr id="5" name="Rounded Rectangle 4"/>
          <p:cNvSpPr/>
          <p:nvPr/>
        </p:nvSpPr>
        <p:spPr bwMode="auto">
          <a:xfrm>
            <a:off x="6618514" y="1701559"/>
            <a:ext cx="2162626" cy="4225867"/>
          </a:xfrm>
          <a:prstGeom prst="roundRect">
            <a:avLst/>
          </a:prstGeom>
          <a:solidFill>
            <a:schemeClr val="tx1">
              <a:lumMod val="50000"/>
              <a:lumOff val="50000"/>
            </a:schemeClr>
          </a:solidFill>
          <a:ln w="19050"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w="165100" prst="coolSlant"/>
          </a:sp3d>
        </p:spPr>
        <p:txBody>
          <a:bodyPr tIns="91440" rIns="45720" bIns="91440"/>
          <a:lstStyle/>
          <a:p>
            <a:pPr>
              <a:defRPr/>
            </a:pPr>
            <a:r>
              <a:rPr lang="en-US" sz="2000" b="0" dirty="0" smtClean="0">
                <a:solidFill>
                  <a:schemeClr val="bg1"/>
                </a:solidFill>
                <a:latin typeface="Calibri" panose="020F0502020204030204" pitchFamily="34" charset="0"/>
                <a:cs typeface="Calibri" panose="020F0502020204030204" pitchFamily="34" charset="0"/>
              </a:rPr>
              <a:t>“</a:t>
            </a:r>
            <a:r>
              <a:rPr lang="en-US" sz="2000" b="0" i="1" dirty="0">
                <a:solidFill>
                  <a:schemeClr val="bg1"/>
                </a:solidFill>
                <a:latin typeface="Calibri" panose="020F0502020204030204" pitchFamily="34" charset="0"/>
                <a:cs typeface="Calibri" panose="020F0502020204030204" pitchFamily="34" charset="0"/>
              </a:rPr>
              <a:t>Two-thirds of law firm leaders think the pace of change in the profession is still increasing. Another 30% believe it will remain at its current pace (which is not inconsiderable</a:t>
            </a:r>
            <a:r>
              <a:rPr lang="en-US" sz="2000" b="0" i="1" dirty="0" smtClean="0">
                <a:solidFill>
                  <a:schemeClr val="bg1"/>
                </a:solidFill>
                <a:latin typeface="Calibri" panose="020F0502020204030204" pitchFamily="34" charset="0"/>
                <a:cs typeface="Calibri" panose="020F0502020204030204" pitchFamily="34" charset="0"/>
              </a:rPr>
              <a:t>)”</a:t>
            </a:r>
            <a:endParaRPr lang="en-US" sz="2000" b="0" i="1" dirty="0">
              <a:solidFill>
                <a:schemeClr val="bg1"/>
              </a:solidFill>
              <a:latin typeface="Calibri" pitchFamily="34" charset="0"/>
              <a:cs typeface="Calibri" panose="020F0502020204030204" pitchFamily="34" charset="0"/>
            </a:endParaRPr>
          </a:p>
        </p:txBody>
      </p:sp>
      <p:sp>
        <p:nvSpPr>
          <p:cNvPr id="2" name="TextBox 1"/>
          <p:cNvSpPr txBox="1"/>
          <p:nvPr/>
        </p:nvSpPr>
        <p:spPr>
          <a:xfrm>
            <a:off x="292088" y="1465077"/>
            <a:ext cx="6326426" cy="4093428"/>
          </a:xfrm>
          <a:prstGeom prst="rect">
            <a:avLst/>
          </a:prstGeom>
          <a:noFill/>
        </p:spPr>
        <p:txBody>
          <a:bodyPr wrap="square" rtlCol="0">
            <a:spAutoFit/>
          </a:bodyPr>
          <a:lstStyle/>
          <a:p>
            <a:r>
              <a:rPr lang="en-US" sz="2800" b="0" dirty="0" smtClean="0">
                <a:solidFill>
                  <a:schemeClr val="tx1"/>
                </a:solidFill>
                <a:latin typeface="Calibri" panose="020F0502020204030204" pitchFamily="34" charset="0"/>
                <a:cs typeface="Calibri" panose="020F0502020204030204" pitchFamily="34" charset="0"/>
              </a:rPr>
              <a:t>Key Findings:</a:t>
            </a:r>
          </a:p>
          <a:p>
            <a:endParaRPr lang="en-US" sz="1000" b="0" dirty="0" smtClean="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b="0" dirty="0" smtClean="0">
                <a:solidFill>
                  <a:schemeClr val="tx1"/>
                </a:solidFill>
                <a:latin typeface="Calibri" panose="020F0502020204030204" pitchFamily="34" charset="0"/>
                <a:cs typeface="Calibri" panose="020F0502020204030204" pitchFamily="34" charset="0"/>
              </a:rPr>
              <a:t>Profit increases are clearly linked to strategic changes</a:t>
            </a:r>
          </a:p>
          <a:p>
            <a:pPr marL="457200" indent="-457200">
              <a:buFont typeface="Arial" panose="020B0604020202020204" pitchFamily="34" charset="0"/>
              <a:buChar char="•"/>
            </a:pPr>
            <a:endParaRPr lang="en-US" sz="1000" b="0" dirty="0" smtClean="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b="0" dirty="0" smtClean="0">
                <a:solidFill>
                  <a:schemeClr val="tx1"/>
                </a:solidFill>
                <a:latin typeface="Calibri" panose="020F0502020204030204" pitchFamily="34" charset="0"/>
                <a:cs typeface="Calibri" panose="020F0502020204030204" pitchFamily="34" charset="0"/>
              </a:rPr>
              <a:t>Leaders with high level of decision making authority = better economic performance</a:t>
            </a:r>
          </a:p>
          <a:p>
            <a:pPr marL="457200" indent="-457200">
              <a:buFont typeface="Arial" panose="020B0604020202020204" pitchFamily="34" charset="0"/>
              <a:buChar char="•"/>
            </a:pPr>
            <a:endParaRPr lang="en-US" sz="1000" b="0" dirty="0" smtClean="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b="0" dirty="0" smtClean="0">
                <a:solidFill>
                  <a:schemeClr val="tx1"/>
                </a:solidFill>
                <a:latin typeface="Calibri" panose="020F0502020204030204" pitchFamily="34" charset="0"/>
                <a:cs typeface="Calibri" panose="020F0502020204030204" pitchFamily="34" charset="0"/>
              </a:rPr>
              <a:t>Overcapacity of equity &amp; non-equity partners is a drag on profitability</a:t>
            </a:r>
          </a:p>
          <a:p>
            <a:pPr marL="457200" indent="-457200">
              <a:buFont typeface="Arial" panose="020B0604020202020204" pitchFamily="34" charset="0"/>
              <a:buChar char="•"/>
            </a:pPr>
            <a:endParaRPr lang="en-US" sz="1000" b="0" dirty="0" smtClean="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b="0" dirty="0" smtClean="0">
                <a:solidFill>
                  <a:schemeClr val="tx1"/>
                </a:solidFill>
                <a:latin typeface="Calibri" panose="020F0502020204030204" pitchFamily="34" charset="0"/>
                <a:cs typeface="Calibri" panose="020F0502020204030204" pitchFamily="34" charset="0"/>
              </a:rPr>
              <a:t>Non-traditional competitors are taking business from law firms</a:t>
            </a:r>
          </a:p>
        </p:txBody>
      </p:sp>
      <p:sp>
        <p:nvSpPr>
          <p:cNvPr id="7" name="Text Box 5"/>
          <p:cNvSpPr txBox="1">
            <a:spLocks noChangeArrowheads="1"/>
          </p:cNvSpPr>
          <p:nvPr/>
        </p:nvSpPr>
        <p:spPr bwMode="auto">
          <a:xfrm>
            <a:off x="126092" y="495515"/>
            <a:ext cx="9380765" cy="861774"/>
          </a:xfrm>
          <a:prstGeom prst="rect">
            <a:avLst/>
          </a:prstGeom>
          <a:noFill/>
          <a:ln w="9525" algn="ctr">
            <a:noFill/>
            <a:miter lim="800000"/>
            <a:headEnd/>
            <a:tailEnd/>
          </a:ln>
          <a:effectLst/>
        </p:spPr>
        <p:txBody>
          <a:bodyPr wrap="square" tIns="91440" rIns="45720" bIns="91440">
            <a:spAutoFit/>
          </a:bodyPr>
          <a:lstStyle/>
          <a:p>
            <a:pPr>
              <a:defRPr/>
            </a:pPr>
            <a:r>
              <a:rPr lang="en-US" sz="4400" b="0" dirty="0" smtClean="0">
                <a:solidFill>
                  <a:srgbClr val="C00000"/>
                </a:solidFill>
                <a:effectLst>
                  <a:outerShdw blurRad="38100" dist="38100" dir="2700000" algn="tl">
                    <a:srgbClr val="000000">
                      <a:alpha val="43137"/>
                    </a:srgbClr>
                  </a:outerShdw>
                </a:effectLst>
                <a:latin typeface="Calibri" pitchFamily="34" charset="0"/>
              </a:rPr>
              <a:t>Altman Weil </a:t>
            </a:r>
            <a:r>
              <a:rPr lang="en-US" sz="4400" b="0" i="1" dirty="0" smtClean="0">
                <a:solidFill>
                  <a:srgbClr val="C00000"/>
                </a:solidFill>
                <a:effectLst>
                  <a:outerShdw blurRad="38100" dist="38100" dir="2700000" algn="tl">
                    <a:srgbClr val="000000">
                      <a:alpha val="43137"/>
                    </a:srgbClr>
                  </a:outerShdw>
                </a:effectLst>
                <a:latin typeface="Calibri" pitchFamily="34" charset="0"/>
              </a:rPr>
              <a:t>Law Firms in Transition </a:t>
            </a:r>
            <a:endParaRPr lang="en-US" sz="1000" b="0" i="1" dirty="0" smtClean="0">
              <a:solidFill>
                <a:schemeClr val="tx1"/>
              </a:solidFill>
              <a:latin typeface="Calibri" pitchFamily="34" charset="0"/>
            </a:endParaRPr>
          </a:p>
        </p:txBody>
      </p:sp>
    </p:spTree>
    <p:extLst>
      <p:ext uri="{BB962C8B-B14F-4D97-AF65-F5344CB8AC3E}">
        <p14:creationId xmlns:p14="http://schemas.microsoft.com/office/powerpoint/2010/main" val="29904163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126092" y="6199641"/>
            <a:ext cx="7639050" cy="646331"/>
          </a:xfrm>
          <a:prstGeom prst="rect">
            <a:avLst/>
          </a:prstGeom>
          <a:noFill/>
          <a:ln w="9525" algn="ctr">
            <a:noFill/>
            <a:miter lim="800000"/>
            <a:headEnd/>
            <a:tailEnd/>
          </a:ln>
        </p:spPr>
        <p:txBody>
          <a:bodyPr tIns="91440" rIns="45720" bIns="91440">
            <a:spAutoFit/>
          </a:bodyPr>
          <a:lstStyle/>
          <a:p>
            <a:r>
              <a:rPr lang="en-US" sz="1000" b="0" i="1" dirty="0" smtClean="0">
                <a:solidFill>
                  <a:schemeClr val="tx1"/>
                </a:solidFill>
                <a:latin typeface="Calibri" pitchFamily="34" charset="0"/>
              </a:rPr>
              <a:t>Source:  </a:t>
            </a:r>
            <a:r>
              <a:rPr lang="en-US" sz="1000" i="1" dirty="0">
                <a:solidFill>
                  <a:schemeClr val="tx1"/>
                </a:solidFill>
                <a:latin typeface="Calibri" panose="020F0502020204030204" pitchFamily="34" charset="0"/>
                <a:cs typeface="Calibri" panose="020F0502020204030204" pitchFamily="34" charset="0"/>
              </a:rPr>
              <a:t>Citi </a:t>
            </a:r>
            <a:r>
              <a:rPr lang="en-US" sz="1000" b="0" i="1" dirty="0">
                <a:solidFill>
                  <a:schemeClr val="tx1"/>
                </a:solidFill>
                <a:latin typeface="Calibri" panose="020F0502020204030204" pitchFamily="34" charset="0"/>
                <a:cs typeface="Calibri" panose="020F0502020204030204" pitchFamily="34" charset="0"/>
              </a:rPr>
              <a:t>Report: Law Firms Face Slowdown in </a:t>
            </a:r>
            <a:r>
              <a:rPr lang="en-US" sz="1000" b="0" i="1" dirty="0" smtClean="0">
                <a:solidFill>
                  <a:schemeClr val="tx1"/>
                </a:solidFill>
                <a:latin typeface="Calibri" panose="020F0502020204030204" pitchFamily="34" charset="0"/>
                <a:cs typeface="Calibri" panose="020F0502020204030204" pitchFamily="34" charset="0"/>
              </a:rPr>
              <a:t>Demand, </a:t>
            </a:r>
            <a:r>
              <a:rPr lang="en-US" sz="1000" b="0" dirty="0" smtClean="0">
                <a:solidFill>
                  <a:schemeClr val="tx1"/>
                </a:solidFill>
                <a:latin typeface="Calibri" panose="020F0502020204030204" pitchFamily="34" charset="0"/>
                <a:cs typeface="Calibri" panose="020F0502020204030204" pitchFamily="34" charset="0"/>
              </a:rPr>
              <a:t>The American Lawyer, November 9, 2015</a:t>
            </a:r>
            <a:endParaRPr lang="en-US" sz="1000" b="0" dirty="0">
              <a:solidFill>
                <a:schemeClr val="tx1"/>
              </a:solidFill>
              <a:latin typeface="Calibri" panose="020F0502020204030204" pitchFamily="34" charset="0"/>
              <a:cs typeface="Calibri" panose="020F0502020204030204" pitchFamily="34" charset="0"/>
            </a:endParaRPr>
          </a:p>
          <a:p>
            <a:endParaRPr lang="en-US" sz="1000" b="0" dirty="0">
              <a:solidFill>
                <a:schemeClr val="tx1"/>
              </a:solidFill>
              <a:latin typeface="Calibri" panose="020F0502020204030204" pitchFamily="34" charset="0"/>
              <a:cs typeface="Calibri" panose="020F0502020204030204" pitchFamily="34" charset="0"/>
            </a:endParaRPr>
          </a:p>
          <a:p>
            <a:r>
              <a:rPr lang="en-US" sz="1000" b="0" i="1" dirty="0" smtClean="0">
                <a:solidFill>
                  <a:schemeClr val="tx1"/>
                </a:solidFill>
                <a:latin typeface="Calibri" pitchFamily="34" charset="0"/>
              </a:rPr>
              <a:t> </a:t>
            </a:r>
            <a:endParaRPr lang="en-US" sz="1000" b="0" i="1" dirty="0">
              <a:solidFill>
                <a:schemeClr val="tx1"/>
              </a:solidFill>
              <a:latin typeface="Calibri" pitchFamily="34" charset="0"/>
            </a:endParaRPr>
          </a:p>
        </p:txBody>
      </p:sp>
      <p:sp>
        <p:nvSpPr>
          <p:cNvPr id="489477" name="Text Box 5"/>
          <p:cNvSpPr txBox="1">
            <a:spLocks noChangeArrowheads="1"/>
          </p:cNvSpPr>
          <p:nvPr/>
        </p:nvSpPr>
        <p:spPr bwMode="auto">
          <a:xfrm>
            <a:off x="126092" y="495515"/>
            <a:ext cx="7910285" cy="861774"/>
          </a:xfrm>
          <a:prstGeom prst="rect">
            <a:avLst/>
          </a:prstGeom>
          <a:noFill/>
          <a:ln w="9525" algn="ctr">
            <a:noFill/>
            <a:miter lim="800000"/>
            <a:headEnd/>
            <a:tailEnd/>
          </a:ln>
          <a:effectLst/>
        </p:spPr>
        <p:txBody>
          <a:bodyPr wrap="square" tIns="91440" rIns="45720" bIns="91440">
            <a:spAutoFit/>
          </a:bodyPr>
          <a:lstStyle/>
          <a:p>
            <a:pPr>
              <a:defRPr/>
            </a:pPr>
            <a:r>
              <a:rPr lang="en-US" sz="4400" b="0" dirty="0" smtClean="0">
                <a:solidFill>
                  <a:srgbClr val="C00000"/>
                </a:solidFill>
                <a:effectLst>
                  <a:outerShdw blurRad="38100" dist="38100" dir="2700000" algn="tl">
                    <a:srgbClr val="000000">
                      <a:alpha val="43137"/>
                    </a:srgbClr>
                  </a:outerShdw>
                </a:effectLst>
                <a:latin typeface="Calibri" pitchFamily="34" charset="0"/>
              </a:rPr>
              <a:t>Citi Private Bank’s Law Firm Group</a:t>
            </a:r>
            <a:endParaRPr lang="en-US" sz="1000" b="0" dirty="0" smtClean="0">
              <a:solidFill>
                <a:schemeClr val="tx1"/>
              </a:solidFill>
              <a:latin typeface="Calibri" pitchFamily="34" charset="0"/>
            </a:endParaRPr>
          </a:p>
        </p:txBody>
      </p:sp>
      <p:sp>
        <p:nvSpPr>
          <p:cNvPr id="5" name="Rounded Rectangle 4"/>
          <p:cNvSpPr/>
          <p:nvPr/>
        </p:nvSpPr>
        <p:spPr bwMode="auto">
          <a:xfrm>
            <a:off x="6473371" y="1511178"/>
            <a:ext cx="2380342" cy="4178422"/>
          </a:xfrm>
          <a:prstGeom prst="roundRect">
            <a:avLst/>
          </a:prstGeom>
          <a:solidFill>
            <a:schemeClr val="tx1">
              <a:lumMod val="50000"/>
              <a:lumOff val="50000"/>
            </a:schemeClr>
          </a:solidFill>
          <a:ln w="19050"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w="165100" prst="coolSlant"/>
          </a:sp3d>
        </p:spPr>
        <p:txBody>
          <a:bodyPr tIns="91440" rIns="45720" bIns="91440"/>
          <a:lstStyle/>
          <a:p>
            <a:pPr>
              <a:defRPr/>
            </a:pPr>
            <a:r>
              <a:rPr lang="en-US" sz="2400" b="0" dirty="0" smtClean="0">
                <a:solidFill>
                  <a:schemeClr val="bg1"/>
                </a:solidFill>
                <a:latin typeface="Calibri" panose="020F0502020204030204" pitchFamily="34" charset="0"/>
                <a:cs typeface="Calibri" panose="020F0502020204030204" pitchFamily="34" charset="0"/>
              </a:rPr>
              <a:t>“</a:t>
            </a:r>
            <a:r>
              <a:rPr lang="en-US" sz="2400" b="0" i="1" dirty="0" smtClean="0">
                <a:solidFill>
                  <a:schemeClr val="bg1"/>
                </a:solidFill>
                <a:latin typeface="Calibri" panose="020F0502020204030204" pitchFamily="34" charset="0"/>
                <a:cs typeface="Calibri" panose="020F0502020204030204" pitchFamily="34" charset="0"/>
              </a:rPr>
              <a:t>full-year </a:t>
            </a:r>
            <a:r>
              <a:rPr lang="en-US" sz="2400" b="0" i="1" dirty="0">
                <a:solidFill>
                  <a:schemeClr val="bg1"/>
                </a:solidFill>
                <a:latin typeface="Calibri" panose="020F0502020204030204" pitchFamily="34" charset="0"/>
                <a:cs typeface="Calibri" panose="020F0502020204030204" pitchFamily="34" charset="0"/>
              </a:rPr>
              <a:t>revenue and profit performance will likely lag 2014's results, but will still be in positive </a:t>
            </a:r>
            <a:r>
              <a:rPr lang="en-US" sz="2400" b="0" i="1" dirty="0" smtClean="0">
                <a:solidFill>
                  <a:schemeClr val="bg1"/>
                </a:solidFill>
                <a:latin typeface="Calibri" panose="020F0502020204030204" pitchFamily="34" charset="0"/>
                <a:cs typeface="Calibri" panose="020F0502020204030204" pitchFamily="34" charset="0"/>
              </a:rPr>
              <a:t>territory”</a:t>
            </a:r>
            <a:endParaRPr lang="en-US" sz="2400" b="0" i="1" dirty="0">
              <a:solidFill>
                <a:schemeClr val="bg1"/>
              </a:solidFill>
              <a:latin typeface="Calibri" pitchFamily="34" charset="0"/>
              <a:cs typeface="Calibri" panose="020F0502020204030204" pitchFamily="34" charset="0"/>
            </a:endParaRPr>
          </a:p>
        </p:txBody>
      </p:sp>
      <p:sp>
        <p:nvSpPr>
          <p:cNvPr id="2" name="TextBox 1"/>
          <p:cNvSpPr txBox="1"/>
          <p:nvPr/>
        </p:nvSpPr>
        <p:spPr>
          <a:xfrm>
            <a:off x="306601" y="1726334"/>
            <a:ext cx="6007113" cy="3508653"/>
          </a:xfrm>
          <a:prstGeom prst="rect">
            <a:avLst/>
          </a:prstGeom>
          <a:noFill/>
        </p:spPr>
        <p:txBody>
          <a:bodyPr wrap="square" rtlCol="0">
            <a:spAutoFit/>
          </a:bodyPr>
          <a:lstStyle/>
          <a:p>
            <a:r>
              <a:rPr lang="en-US" sz="2400" b="0" dirty="0" smtClean="0">
                <a:solidFill>
                  <a:schemeClr val="tx1"/>
                </a:solidFill>
                <a:latin typeface="Calibri" panose="020F0502020204030204" pitchFamily="34" charset="0"/>
                <a:cs typeface="Calibri" panose="020F0502020204030204" pitchFamily="34" charset="0"/>
              </a:rPr>
              <a:t>Predicts 2015 revenue and profit growth to fall short of 2014 because:</a:t>
            </a:r>
          </a:p>
          <a:p>
            <a:pPr marL="342900" indent="-342900">
              <a:buFont typeface="Arial" panose="020B0604020202020204" pitchFamily="34" charset="0"/>
              <a:buChar char="•"/>
            </a:pPr>
            <a:endParaRPr lang="en-US" sz="1000" b="0" dirty="0" smtClean="0">
              <a:solidFill>
                <a:schemeClr val="tx1"/>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400" b="0" dirty="0" smtClean="0">
                <a:solidFill>
                  <a:schemeClr val="tx1"/>
                </a:solidFill>
                <a:latin typeface="Calibri" panose="020F0502020204030204" pitchFamily="34" charset="0"/>
                <a:cs typeface="Calibri" panose="020F0502020204030204" pitchFamily="34" charset="0"/>
              </a:rPr>
              <a:t>Demand growth slowed in the third quarter</a:t>
            </a:r>
          </a:p>
          <a:p>
            <a:pPr marL="800100" lvl="1" indent="-342900">
              <a:buFont typeface="Arial" panose="020B0604020202020204" pitchFamily="34" charset="0"/>
              <a:buChar char="•"/>
            </a:pPr>
            <a:endParaRPr lang="en-US" sz="1000" b="0" dirty="0" smtClean="0">
              <a:solidFill>
                <a:schemeClr val="tx1"/>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400" b="0" dirty="0" smtClean="0">
                <a:solidFill>
                  <a:schemeClr val="tx1"/>
                </a:solidFill>
                <a:latin typeface="Calibri" panose="020F0502020204030204" pitchFamily="34" charset="0"/>
                <a:cs typeface="Calibri" panose="020F0502020204030204" pitchFamily="34" charset="0"/>
              </a:rPr>
              <a:t>Revenue </a:t>
            </a:r>
            <a:r>
              <a:rPr lang="en-US" sz="2400" b="0" dirty="0">
                <a:solidFill>
                  <a:schemeClr val="tx1"/>
                </a:solidFill>
                <a:latin typeface="Calibri" panose="020F0502020204030204" pitchFamily="34" charset="0"/>
                <a:cs typeface="Calibri" panose="020F0502020204030204" pitchFamily="34" charset="0"/>
              </a:rPr>
              <a:t>growth through the first nine months </a:t>
            </a:r>
            <a:r>
              <a:rPr lang="en-US" sz="2400" b="0" dirty="0" smtClean="0">
                <a:solidFill>
                  <a:schemeClr val="tx1"/>
                </a:solidFill>
                <a:latin typeface="Calibri" panose="020F0502020204030204" pitchFamily="34" charset="0"/>
                <a:cs typeface="Calibri" panose="020F0502020204030204" pitchFamily="34" charset="0"/>
              </a:rPr>
              <a:t>lagged </a:t>
            </a:r>
            <a:r>
              <a:rPr lang="en-US" sz="2400" b="0" dirty="0">
                <a:solidFill>
                  <a:schemeClr val="tx1"/>
                </a:solidFill>
                <a:latin typeface="Calibri" panose="020F0502020204030204" pitchFamily="34" charset="0"/>
                <a:cs typeface="Calibri" panose="020F0502020204030204" pitchFamily="34" charset="0"/>
              </a:rPr>
              <a:t>the same period of </a:t>
            </a:r>
            <a:r>
              <a:rPr lang="en-US" sz="2400" b="0" dirty="0" smtClean="0">
                <a:solidFill>
                  <a:schemeClr val="tx1"/>
                </a:solidFill>
                <a:latin typeface="Calibri" panose="020F0502020204030204" pitchFamily="34" charset="0"/>
                <a:cs typeface="Calibri" panose="020F0502020204030204" pitchFamily="34" charset="0"/>
              </a:rPr>
              <a:t>2014</a:t>
            </a:r>
          </a:p>
          <a:p>
            <a:pPr marL="800100" lvl="1" indent="-342900">
              <a:buFont typeface="Arial" panose="020B0604020202020204" pitchFamily="34" charset="0"/>
              <a:buChar char="•"/>
            </a:pPr>
            <a:endParaRPr lang="en-US" sz="1000" b="0" dirty="0" smtClean="0">
              <a:solidFill>
                <a:schemeClr val="tx1"/>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400" b="0" dirty="0" smtClean="0">
                <a:solidFill>
                  <a:schemeClr val="tx1"/>
                </a:solidFill>
                <a:latin typeface="Calibri" panose="020F0502020204030204" pitchFamily="34" charset="0"/>
                <a:cs typeface="Calibri" panose="020F0502020204030204" pitchFamily="34" charset="0"/>
              </a:rPr>
              <a:t>Expenses are growing</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71471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361950" y="6170613"/>
            <a:ext cx="7639050" cy="338554"/>
          </a:xfrm>
          <a:prstGeom prst="rect">
            <a:avLst/>
          </a:prstGeom>
          <a:noFill/>
          <a:ln w="9525" algn="ctr">
            <a:noFill/>
            <a:miter lim="800000"/>
            <a:headEnd/>
            <a:tailEnd/>
          </a:ln>
        </p:spPr>
        <p:txBody>
          <a:bodyPr tIns="91440" rIns="45720" bIns="91440">
            <a:spAutoFit/>
          </a:bodyPr>
          <a:lstStyle/>
          <a:p>
            <a:r>
              <a:rPr lang="en-US" sz="1000" b="0" i="1" dirty="0">
                <a:solidFill>
                  <a:schemeClr val="tx1"/>
                </a:solidFill>
                <a:latin typeface="Calibri" pitchFamily="34" charset="0"/>
              </a:rPr>
              <a:t>Sources</a:t>
            </a:r>
            <a:r>
              <a:rPr lang="en-US" sz="1000" b="0" i="1" dirty="0" smtClean="0">
                <a:solidFill>
                  <a:schemeClr val="tx1"/>
                </a:solidFill>
                <a:latin typeface="Calibri" pitchFamily="34" charset="0"/>
              </a:rPr>
              <a:t>: Chief Legal Officer Survey , </a:t>
            </a:r>
            <a:r>
              <a:rPr lang="en-US" sz="1000" b="0" dirty="0" smtClean="0">
                <a:solidFill>
                  <a:schemeClr val="tx1"/>
                </a:solidFill>
                <a:latin typeface="Calibri" pitchFamily="34" charset="0"/>
              </a:rPr>
              <a:t>Altman Weil, Inc. 2015</a:t>
            </a:r>
            <a:endParaRPr lang="en-US" sz="1000" b="0" dirty="0">
              <a:solidFill>
                <a:schemeClr val="tx1"/>
              </a:solidFill>
              <a:latin typeface="Calibri" pitchFamily="34" charset="0"/>
            </a:endParaRPr>
          </a:p>
        </p:txBody>
      </p:sp>
      <p:sp>
        <p:nvSpPr>
          <p:cNvPr id="489477" name="Text Box 5"/>
          <p:cNvSpPr txBox="1">
            <a:spLocks noChangeArrowheads="1"/>
          </p:cNvSpPr>
          <p:nvPr/>
        </p:nvSpPr>
        <p:spPr bwMode="auto">
          <a:xfrm>
            <a:off x="420687" y="595086"/>
            <a:ext cx="8273370" cy="5786199"/>
          </a:xfrm>
          <a:prstGeom prst="rect">
            <a:avLst/>
          </a:prstGeom>
          <a:noFill/>
          <a:ln w="9525" algn="ctr">
            <a:noFill/>
            <a:miter lim="800000"/>
            <a:headEnd/>
            <a:tailEnd/>
          </a:ln>
          <a:effectLst/>
        </p:spPr>
        <p:txBody>
          <a:bodyPr wrap="square" tIns="91440" rIns="45720" bIns="91440">
            <a:spAutoFit/>
          </a:bodyPr>
          <a:lstStyle/>
          <a:p>
            <a:pPr>
              <a:defRPr/>
            </a:pPr>
            <a:r>
              <a:rPr lang="en-US" sz="3600" b="0" dirty="0" smtClean="0">
                <a:solidFill>
                  <a:srgbClr val="C00000"/>
                </a:solidFill>
                <a:effectLst>
                  <a:outerShdw blurRad="38100" dist="38100" dir="2700000" algn="tl">
                    <a:srgbClr val="000000">
                      <a:alpha val="43137"/>
                    </a:srgbClr>
                  </a:outerShdw>
                </a:effectLst>
                <a:latin typeface="Calibri" pitchFamily="34" charset="0"/>
              </a:rPr>
              <a:t>2015 Chief Legal Officer Survey   </a:t>
            </a:r>
            <a:endParaRPr lang="en-US" sz="3600" b="0" dirty="0">
              <a:solidFill>
                <a:srgbClr val="C00000"/>
              </a:solidFill>
              <a:effectLst>
                <a:outerShdw blurRad="38100" dist="38100" dir="2700000" algn="tl">
                  <a:srgbClr val="000000">
                    <a:alpha val="43137"/>
                  </a:srgbClr>
                </a:outerShdw>
              </a:effectLst>
              <a:latin typeface="Calibri" pitchFamily="34" charset="0"/>
            </a:endParaRPr>
          </a:p>
          <a:p>
            <a:pPr marL="174625" indent="-174625">
              <a:defRPr/>
            </a:pPr>
            <a:endParaRPr lang="en-US" sz="2400" b="0" dirty="0">
              <a:solidFill>
                <a:schemeClr val="tx1"/>
              </a:solidFill>
              <a:latin typeface="Calibri" pitchFamily="34" charset="0"/>
            </a:endParaRPr>
          </a:p>
          <a:p>
            <a:pPr>
              <a:defRPr/>
            </a:pPr>
            <a:r>
              <a:rPr lang="en-US" sz="2400" b="0" dirty="0" smtClean="0">
                <a:solidFill>
                  <a:schemeClr val="tx1"/>
                </a:solidFill>
                <a:latin typeface="Calibri" pitchFamily="34" charset="0"/>
              </a:rPr>
              <a:t>40% plan to decrease their spend on outside counsel by:</a:t>
            </a:r>
          </a:p>
          <a:p>
            <a:pPr marL="914400" lvl="1" indent="-457200">
              <a:buFont typeface="Arial" panose="020B0604020202020204" pitchFamily="34" charset="0"/>
              <a:buChar char="•"/>
              <a:defRPr/>
            </a:pPr>
            <a:r>
              <a:rPr lang="en-US" sz="2200" b="0" dirty="0" smtClean="0">
                <a:solidFill>
                  <a:schemeClr val="tx1"/>
                </a:solidFill>
                <a:latin typeface="Calibri" pitchFamily="34" charset="0"/>
              </a:rPr>
              <a:t>Doing the work in house (76%)</a:t>
            </a:r>
          </a:p>
          <a:p>
            <a:pPr marL="914400" lvl="1" indent="-457200">
              <a:buFont typeface="Arial" panose="020B0604020202020204" pitchFamily="34" charset="0"/>
              <a:buChar char="•"/>
              <a:defRPr/>
            </a:pPr>
            <a:r>
              <a:rPr lang="en-US" sz="2200" b="0" dirty="0" smtClean="0">
                <a:solidFill>
                  <a:schemeClr val="tx1"/>
                </a:solidFill>
                <a:latin typeface="Calibri" pitchFamily="34" charset="0"/>
              </a:rPr>
              <a:t>Using vendors (13%)</a:t>
            </a:r>
          </a:p>
          <a:p>
            <a:pPr marL="914400" lvl="1" indent="-457200">
              <a:buFont typeface="Arial" panose="020B0604020202020204" pitchFamily="34" charset="0"/>
              <a:buChar char="•"/>
              <a:defRPr/>
            </a:pPr>
            <a:r>
              <a:rPr lang="en-US" sz="2200" b="0" dirty="0" smtClean="0">
                <a:solidFill>
                  <a:schemeClr val="tx1"/>
                </a:solidFill>
                <a:latin typeface="Calibri" pitchFamily="34" charset="0"/>
              </a:rPr>
              <a:t>Use contract lawyers (9%)</a:t>
            </a:r>
          </a:p>
          <a:p>
            <a:pPr marL="914400" lvl="1" indent="-457200">
              <a:buFont typeface="Arial" panose="020B0604020202020204" pitchFamily="34" charset="0"/>
              <a:buChar char="•"/>
              <a:defRPr/>
            </a:pPr>
            <a:endParaRPr lang="en-US" sz="1000" b="0" dirty="0" smtClean="0">
              <a:solidFill>
                <a:schemeClr val="tx1"/>
              </a:solidFill>
              <a:latin typeface="Calibri" pitchFamily="34" charset="0"/>
            </a:endParaRPr>
          </a:p>
          <a:p>
            <a:pPr>
              <a:defRPr/>
            </a:pPr>
            <a:r>
              <a:rPr lang="en-US" sz="2400" b="0" dirty="0" smtClean="0">
                <a:solidFill>
                  <a:schemeClr val="tx1"/>
                </a:solidFill>
                <a:latin typeface="Calibri" pitchFamily="34" charset="0"/>
              </a:rPr>
              <a:t>20% plan to increase their spend</a:t>
            </a:r>
          </a:p>
          <a:p>
            <a:pPr>
              <a:defRPr/>
            </a:pPr>
            <a:r>
              <a:rPr lang="en-US" sz="2400" b="0" dirty="0">
                <a:solidFill>
                  <a:schemeClr val="tx1"/>
                </a:solidFill>
                <a:latin typeface="Calibri" pitchFamily="34" charset="0"/>
              </a:rPr>
              <a:t>	</a:t>
            </a:r>
            <a:endParaRPr lang="en-US" sz="2400" b="0" dirty="0" smtClean="0">
              <a:solidFill>
                <a:schemeClr val="tx1"/>
              </a:solidFill>
              <a:latin typeface="Calibri" pitchFamily="34" charset="0"/>
            </a:endParaRPr>
          </a:p>
          <a:p>
            <a:pPr marL="174625" indent="-174625">
              <a:defRPr/>
            </a:pPr>
            <a:r>
              <a:rPr lang="en-US" sz="2400" b="0" dirty="0" smtClean="0">
                <a:solidFill>
                  <a:schemeClr val="tx1"/>
                </a:solidFill>
                <a:latin typeface="Calibri" pitchFamily="34" charset="0"/>
              </a:rPr>
              <a:t>What they want from outside counsel:</a:t>
            </a:r>
          </a:p>
          <a:p>
            <a:pPr marL="800100" lvl="1" indent="-342900">
              <a:buFont typeface="Arial" panose="020B0604020202020204" pitchFamily="34" charset="0"/>
              <a:buChar char="•"/>
              <a:defRPr/>
            </a:pPr>
            <a:r>
              <a:rPr lang="en-US" sz="2200" b="0" dirty="0" smtClean="0">
                <a:solidFill>
                  <a:schemeClr val="tx1"/>
                </a:solidFill>
                <a:latin typeface="Calibri" pitchFamily="34" charset="0"/>
              </a:rPr>
              <a:t>Greater cost reduction</a:t>
            </a:r>
          </a:p>
          <a:p>
            <a:pPr marL="800100" lvl="1" indent="-342900">
              <a:buFont typeface="Arial" panose="020B0604020202020204" pitchFamily="34" charset="0"/>
              <a:buChar char="•"/>
              <a:defRPr/>
            </a:pPr>
            <a:r>
              <a:rPr lang="en-US" sz="2200" b="0" dirty="0" smtClean="0">
                <a:solidFill>
                  <a:schemeClr val="tx1"/>
                </a:solidFill>
                <a:latin typeface="Calibri" pitchFamily="34" charset="0"/>
              </a:rPr>
              <a:t>Improved budget forecasting</a:t>
            </a:r>
          </a:p>
          <a:p>
            <a:pPr marL="800100" lvl="1" indent="-342900">
              <a:buFont typeface="Arial" panose="020B0604020202020204" pitchFamily="34" charset="0"/>
              <a:buChar char="•"/>
              <a:defRPr/>
            </a:pPr>
            <a:r>
              <a:rPr lang="en-US" sz="2200" b="0" dirty="0" smtClean="0">
                <a:solidFill>
                  <a:schemeClr val="tx1"/>
                </a:solidFill>
                <a:latin typeface="Calibri" pitchFamily="34" charset="0"/>
              </a:rPr>
              <a:t>Non-hourly based pricing</a:t>
            </a:r>
          </a:p>
          <a:p>
            <a:pPr marL="800100" lvl="1" indent="-342900">
              <a:buFont typeface="Arial" panose="020B0604020202020204" pitchFamily="34" charset="0"/>
              <a:buChar char="•"/>
              <a:defRPr/>
            </a:pPr>
            <a:r>
              <a:rPr lang="en-US" sz="2200" b="0" dirty="0" smtClean="0">
                <a:solidFill>
                  <a:schemeClr val="tx1"/>
                </a:solidFill>
                <a:latin typeface="Calibri" pitchFamily="34" charset="0"/>
              </a:rPr>
              <a:t>Take a more innovative approach to how their work is done</a:t>
            </a:r>
          </a:p>
          <a:p>
            <a:pPr marL="800100" lvl="1" indent="-342900">
              <a:buFont typeface="Arial" panose="020B0604020202020204" pitchFamily="34" charset="0"/>
              <a:buChar char="•"/>
              <a:defRPr/>
            </a:pPr>
            <a:r>
              <a:rPr lang="en-US" sz="2200" b="0" dirty="0" smtClean="0">
                <a:solidFill>
                  <a:schemeClr val="tx1"/>
                </a:solidFill>
                <a:latin typeface="Calibri" pitchFamily="34" charset="0"/>
              </a:rPr>
              <a:t>Stop over lawyering (more appropriately match the level of risk)</a:t>
            </a:r>
          </a:p>
          <a:p>
            <a:pPr marL="800100" lvl="1" indent="-342900">
              <a:buFont typeface="Arial" panose="020B0604020202020204" pitchFamily="34" charset="0"/>
              <a:buChar char="•"/>
              <a:defRPr/>
            </a:pPr>
            <a:r>
              <a:rPr lang="en-US" sz="2200" b="0" dirty="0" smtClean="0">
                <a:solidFill>
                  <a:schemeClr val="tx1"/>
                </a:solidFill>
                <a:latin typeface="Calibri" pitchFamily="34" charset="0"/>
              </a:rPr>
              <a:t>Make a greater effort to understand their business</a:t>
            </a:r>
            <a:endParaRPr lang="en-US" sz="2800" b="0" dirty="0" smtClean="0">
              <a:solidFill>
                <a:schemeClr val="tx1"/>
              </a:solidFill>
              <a:latin typeface="Calibri" pitchFamily="34" charset="0"/>
            </a:endParaRPr>
          </a:p>
        </p:txBody>
      </p:sp>
      <p:sp>
        <p:nvSpPr>
          <p:cNvPr id="4" name="Rounded Rectangle 3"/>
          <p:cNvSpPr/>
          <p:nvPr/>
        </p:nvSpPr>
        <p:spPr bwMode="auto">
          <a:xfrm>
            <a:off x="5979884" y="2046514"/>
            <a:ext cx="2394857" cy="3033485"/>
          </a:xfrm>
          <a:prstGeom prst="roundRect">
            <a:avLst/>
          </a:prstGeom>
          <a:solidFill>
            <a:schemeClr val="tx1">
              <a:lumMod val="50000"/>
              <a:lumOff val="50000"/>
            </a:schemeClr>
          </a:solidFill>
          <a:ln w="19050"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w="165100" prst="coolSlant"/>
          </a:sp3d>
        </p:spPr>
        <p:txBody>
          <a:bodyPr tIns="91440" rIns="45720" bIns="91440"/>
          <a:lstStyle/>
          <a:p>
            <a:r>
              <a:rPr lang="en-US" sz="2000" b="0" i="1" dirty="0" smtClean="0">
                <a:solidFill>
                  <a:schemeClr val="bg1"/>
                </a:solidFill>
                <a:latin typeface="Calibri" pitchFamily="34" charset="0"/>
                <a:cs typeface="Calibri" pitchFamily="34" charset="0"/>
              </a:rPr>
              <a:t>“Chief Legal Officers want to work more collaboratively with law firms to rethink how their work is priced, managed and staffed.” </a:t>
            </a:r>
            <a:r>
              <a:rPr lang="en-US" sz="2000" b="0" i="1" dirty="0">
                <a:solidFill>
                  <a:schemeClr val="bg1"/>
                </a:solidFill>
                <a:latin typeface="Calibri" pitchFamily="34" charset="0"/>
                <a:cs typeface="Calibri" pitchFamily="34" charset="0"/>
              </a:rPr>
              <a:t/>
            </a:r>
            <a:br>
              <a:rPr lang="en-US" sz="2000" b="0" i="1" dirty="0">
                <a:solidFill>
                  <a:schemeClr val="bg1"/>
                </a:solidFill>
                <a:latin typeface="Calibri" pitchFamily="34" charset="0"/>
                <a:cs typeface="Calibri" pitchFamily="34" charset="0"/>
              </a:rPr>
            </a:br>
            <a:r>
              <a:rPr lang="en-US" sz="1600" b="0" dirty="0">
                <a:solidFill>
                  <a:schemeClr val="bg1"/>
                </a:solidFill>
                <a:latin typeface="Calibri" pitchFamily="34" charset="0"/>
                <a:cs typeface="Calibri" pitchFamily="34" charset="0"/>
              </a:rPr>
              <a:t/>
            </a:r>
            <a:br>
              <a:rPr lang="en-US" sz="1600" b="0" dirty="0">
                <a:solidFill>
                  <a:schemeClr val="bg1"/>
                </a:solidFill>
                <a:latin typeface="Calibri" pitchFamily="34" charset="0"/>
                <a:cs typeface="Calibri" pitchFamily="34" charset="0"/>
              </a:rPr>
            </a:br>
            <a:endParaRPr lang="en-US" sz="1600" b="0" dirty="0">
              <a:solidFill>
                <a:schemeClr val="bg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126092" y="6199641"/>
            <a:ext cx="7639050" cy="800219"/>
          </a:xfrm>
          <a:prstGeom prst="rect">
            <a:avLst/>
          </a:prstGeom>
          <a:noFill/>
          <a:ln w="9525" algn="ctr">
            <a:noFill/>
            <a:miter lim="800000"/>
            <a:headEnd/>
            <a:tailEnd/>
          </a:ln>
        </p:spPr>
        <p:txBody>
          <a:bodyPr tIns="91440" rIns="45720" bIns="91440">
            <a:spAutoFit/>
          </a:bodyPr>
          <a:lstStyle/>
          <a:p>
            <a:r>
              <a:rPr lang="en-US" sz="1000" b="0" i="1" dirty="0" smtClean="0">
                <a:solidFill>
                  <a:schemeClr val="tx1"/>
                </a:solidFill>
                <a:latin typeface="Calibri" pitchFamily="34" charset="0"/>
              </a:rPr>
              <a:t>Source:  </a:t>
            </a:r>
            <a:r>
              <a:rPr lang="en-US" sz="1000" b="0" i="1" dirty="0">
                <a:solidFill>
                  <a:schemeClr val="tx1"/>
                </a:solidFill>
                <a:latin typeface="Calibri" panose="020F0502020204030204" pitchFamily="34" charset="0"/>
                <a:cs typeface="Calibri" panose="020F0502020204030204" pitchFamily="34" charset="0"/>
              </a:rPr>
              <a:t>How Law Firms Plan to Fuel Growth in the Next 12 </a:t>
            </a:r>
            <a:r>
              <a:rPr lang="en-US" sz="1000" b="0" i="1" dirty="0" smtClean="0">
                <a:solidFill>
                  <a:schemeClr val="tx1"/>
                </a:solidFill>
                <a:latin typeface="Calibri" panose="020F0502020204030204" pitchFamily="34" charset="0"/>
                <a:cs typeface="Calibri" panose="020F0502020204030204" pitchFamily="34" charset="0"/>
              </a:rPr>
              <a:t>Months, </a:t>
            </a:r>
            <a:r>
              <a:rPr lang="en-US" sz="1000" b="0" dirty="0" smtClean="0">
                <a:solidFill>
                  <a:schemeClr val="tx1"/>
                </a:solidFill>
                <a:latin typeface="Calibri" panose="020F0502020204030204" pitchFamily="34" charset="0"/>
                <a:cs typeface="Calibri" panose="020F0502020204030204" pitchFamily="34" charset="0"/>
              </a:rPr>
              <a:t>Business of Law Blog</a:t>
            </a:r>
            <a:endParaRPr lang="en-US" sz="1000" b="0" dirty="0">
              <a:solidFill>
                <a:schemeClr val="tx1"/>
              </a:solidFill>
              <a:latin typeface="Calibri" panose="020F0502020204030204" pitchFamily="34" charset="0"/>
              <a:cs typeface="Calibri" panose="020F0502020204030204" pitchFamily="34" charset="0"/>
            </a:endParaRPr>
          </a:p>
          <a:p>
            <a:endParaRPr lang="en-US" sz="1000" b="0" dirty="0">
              <a:solidFill>
                <a:schemeClr val="tx1"/>
              </a:solidFill>
              <a:latin typeface="Calibri" panose="020F0502020204030204" pitchFamily="34" charset="0"/>
              <a:cs typeface="Calibri" panose="020F0502020204030204" pitchFamily="34" charset="0"/>
            </a:endParaRPr>
          </a:p>
          <a:p>
            <a:endParaRPr lang="en-US" sz="1000" b="0" dirty="0">
              <a:solidFill>
                <a:schemeClr val="tx1"/>
              </a:solidFill>
              <a:latin typeface="Calibri" panose="020F0502020204030204" pitchFamily="34" charset="0"/>
              <a:cs typeface="Calibri" panose="020F0502020204030204" pitchFamily="34" charset="0"/>
            </a:endParaRPr>
          </a:p>
          <a:p>
            <a:r>
              <a:rPr lang="en-US" sz="1000" b="0" i="1" dirty="0" smtClean="0">
                <a:solidFill>
                  <a:schemeClr val="tx1"/>
                </a:solidFill>
                <a:latin typeface="Calibri" pitchFamily="34" charset="0"/>
              </a:rPr>
              <a:t> </a:t>
            </a:r>
            <a:endParaRPr lang="en-US" sz="1000" b="0" i="1" dirty="0">
              <a:solidFill>
                <a:schemeClr val="tx1"/>
              </a:solidFill>
              <a:latin typeface="Calibri" pitchFamily="34" charset="0"/>
            </a:endParaRPr>
          </a:p>
        </p:txBody>
      </p:sp>
      <p:sp>
        <p:nvSpPr>
          <p:cNvPr id="489477" name="Text Box 5"/>
          <p:cNvSpPr txBox="1">
            <a:spLocks noChangeArrowheads="1"/>
          </p:cNvSpPr>
          <p:nvPr/>
        </p:nvSpPr>
        <p:spPr bwMode="auto">
          <a:xfrm>
            <a:off x="126092" y="495515"/>
            <a:ext cx="7910285" cy="861774"/>
          </a:xfrm>
          <a:prstGeom prst="rect">
            <a:avLst/>
          </a:prstGeom>
          <a:noFill/>
          <a:ln w="9525" algn="ctr">
            <a:noFill/>
            <a:miter lim="800000"/>
            <a:headEnd/>
            <a:tailEnd/>
          </a:ln>
          <a:effectLst/>
        </p:spPr>
        <p:txBody>
          <a:bodyPr wrap="square" tIns="91440" rIns="45720" bIns="91440">
            <a:spAutoFit/>
          </a:bodyPr>
          <a:lstStyle/>
          <a:p>
            <a:pPr>
              <a:defRPr/>
            </a:pPr>
            <a:r>
              <a:rPr lang="en-US" sz="4400" b="0" dirty="0">
                <a:solidFill>
                  <a:srgbClr val="C00000"/>
                </a:solidFill>
                <a:effectLst>
                  <a:outerShdw blurRad="38100" dist="38100" dir="2700000" algn="tl">
                    <a:srgbClr val="000000">
                      <a:alpha val="43137"/>
                    </a:srgbClr>
                  </a:outerShdw>
                </a:effectLst>
                <a:latin typeface="Calibri" pitchFamily="34" charset="0"/>
              </a:rPr>
              <a:t>Legal </a:t>
            </a:r>
            <a:r>
              <a:rPr lang="en-US" sz="4400" b="0" dirty="0" smtClean="0">
                <a:solidFill>
                  <a:srgbClr val="C00000"/>
                </a:solidFill>
                <a:effectLst>
                  <a:outerShdw blurRad="38100" dist="38100" dir="2700000" algn="tl">
                    <a:srgbClr val="000000">
                      <a:alpha val="43137"/>
                    </a:srgbClr>
                  </a:outerShdw>
                </a:effectLst>
                <a:latin typeface="Calibri" pitchFamily="34" charset="0"/>
              </a:rPr>
              <a:t>Industry 2015</a:t>
            </a:r>
            <a:endParaRPr lang="en-US" sz="1000" b="0" dirty="0" smtClean="0">
              <a:solidFill>
                <a:schemeClr val="tx1"/>
              </a:solidFill>
              <a:latin typeface="Calibri"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78" y="1776412"/>
            <a:ext cx="7020030" cy="442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82293" y="1253191"/>
            <a:ext cx="8686800" cy="461665"/>
          </a:xfrm>
          <a:prstGeom prst="rect">
            <a:avLst/>
          </a:prstGeom>
        </p:spPr>
        <p:txBody>
          <a:bodyPr wrap="square">
            <a:spAutoFit/>
          </a:bodyPr>
          <a:lstStyle/>
          <a:p>
            <a:pPr algn="ctr"/>
            <a:r>
              <a:rPr lang="en-US" sz="2400" b="0" dirty="0">
                <a:solidFill>
                  <a:schemeClr val="tx1"/>
                </a:solidFill>
                <a:latin typeface="Calibri" panose="020F0502020204030204" pitchFamily="34" charset="0"/>
                <a:cs typeface="Calibri" panose="020F0502020204030204" pitchFamily="34" charset="0"/>
              </a:rPr>
              <a:t>How Law Firms Plan to Fuel Growth in the Next 12 Months</a:t>
            </a:r>
          </a:p>
        </p:txBody>
      </p:sp>
    </p:spTree>
    <p:extLst>
      <p:ext uri="{BB962C8B-B14F-4D97-AF65-F5344CB8AC3E}">
        <p14:creationId xmlns:p14="http://schemas.microsoft.com/office/powerpoint/2010/main" val="36014367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275" name="Rectangle 1027"/>
          <p:cNvSpPr>
            <a:spLocks noGrp="1" noChangeArrowheads="1"/>
          </p:cNvSpPr>
          <p:nvPr>
            <p:ph type="title"/>
          </p:nvPr>
        </p:nvSpPr>
        <p:spPr/>
        <p:txBody>
          <a:bodyPr/>
          <a:lstStyle/>
          <a:p>
            <a:pPr eaLnBrk="1" hangingPunct="1">
              <a:defRPr/>
            </a:pPr>
            <a:r>
              <a:rPr lang="en-US" sz="1200" b="0" dirty="0" smtClean="0">
                <a:solidFill>
                  <a:srgbClr val="CC0000"/>
                </a:solidFill>
                <a:effectLst>
                  <a:outerShdw blurRad="38100" dist="38100" dir="2700000" algn="tl">
                    <a:srgbClr val="C0C0C0"/>
                  </a:outerShdw>
                </a:effectLst>
              </a:rPr>
              <a:t>  </a:t>
            </a:r>
          </a:p>
        </p:txBody>
      </p:sp>
      <p:sp>
        <p:nvSpPr>
          <p:cNvPr id="18435" name="Text Box 1028"/>
          <p:cNvSpPr txBox="1">
            <a:spLocks noChangeArrowheads="1"/>
          </p:cNvSpPr>
          <p:nvPr/>
        </p:nvSpPr>
        <p:spPr bwMode="auto">
          <a:xfrm>
            <a:off x="5084763" y="571500"/>
            <a:ext cx="3768725" cy="396875"/>
          </a:xfrm>
          <a:prstGeom prst="rect">
            <a:avLst/>
          </a:prstGeom>
          <a:noFill/>
          <a:ln w="9525">
            <a:noFill/>
            <a:miter lim="800000"/>
            <a:headEnd/>
            <a:tailEnd/>
          </a:ln>
        </p:spPr>
        <p:txBody>
          <a:bodyPr>
            <a:spAutoFit/>
          </a:bodyPr>
          <a:lstStyle/>
          <a:p>
            <a:pPr algn="r">
              <a:spcBef>
                <a:spcPct val="50000"/>
              </a:spcBef>
            </a:pPr>
            <a:r>
              <a:rPr lang="en-US" sz="2000" b="0" dirty="0">
                <a:solidFill>
                  <a:srgbClr val="990000"/>
                </a:solidFill>
              </a:rPr>
              <a:t>  </a:t>
            </a:r>
          </a:p>
        </p:txBody>
      </p:sp>
      <p:sp>
        <p:nvSpPr>
          <p:cNvPr id="438277" name="Rectangle 1029"/>
          <p:cNvSpPr>
            <a:spLocks noGrp="1" noChangeArrowheads="1"/>
          </p:cNvSpPr>
          <p:nvPr>
            <p:ph type="body" idx="1"/>
          </p:nvPr>
        </p:nvSpPr>
        <p:spPr>
          <a:xfrm>
            <a:off x="374651" y="1263675"/>
            <a:ext cx="8580438" cy="4781660"/>
          </a:xfrm>
        </p:spPr>
        <p:txBody>
          <a:bodyPr lIns="92075" tIns="46038" rIns="92075" bIns="46038"/>
          <a:lstStyle/>
          <a:p>
            <a:pPr marL="631825" lvl="1" indent="-231775">
              <a:lnSpc>
                <a:spcPct val="80000"/>
              </a:lnSpc>
              <a:spcBef>
                <a:spcPct val="0"/>
              </a:spcBef>
              <a:buFontTx/>
              <a:buNone/>
              <a:defRPr/>
            </a:pPr>
            <a:endParaRPr lang="en-US" sz="800" dirty="0" smtClean="0">
              <a:latin typeface="Verdana" pitchFamily="34" charset="0"/>
            </a:endParaRPr>
          </a:p>
          <a:p>
            <a:pPr marL="0" indent="0">
              <a:lnSpc>
                <a:spcPct val="80000"/>
              </a:lnSpc>
              <a:spcBef>
                <a:spcPct val="0"/>
              </a:spcBef>
              <a:buNone/>
              <a:defRPr/>
            </a:pPr>
            <a:r>
              <a:rPr lang="en-US" sz="2400" dirty="0" err="1" smtClean="0">
                <a:latin typeface="Calibri" panose="020F0502020204030204" pitchFamily="34" charset="0"/>
                <a:cs typeface="Calibri" panose="020F0502020204030204" pitchFamily="34" charset="0"/>
              </a:rPr>
              <a:t>Loungebrary</a:t>
            </a:r>
            <a:r>
              <a:rPr lang="en-US" sz="2400" dirty="0" smtClean="0">
                <a:latin typeface="Calibri" panose="020F0502020204030204" pitchFamily="34" charset="0"/>
                <a:cs typeface="Calibri" panose="020F0502020204030204" pitchFamily="34" charset="0"/>
              </a:rPr>
              <a:t>: growing trend </a:t>
            </a:r>
            <a:endParaRPr lang="en-US" sz="2400" dirty="0">
              <a:latin typeface="Calibri" pitchFamily="34" charset="0"/>
              <a:cs typeface="Calibri" pitchFamily="34" charset="0"/>
            </a:endParaRPr>
          </a:p>
          <a:p>
            <a:pPr>
              <a:lnSpc>
                <a:spcPct val="80000"/>
              </a:lnSpc>
              <a:spcBef>
                <a:spcPct val="0"/>
              </a:spcBef>
              <a:buFont typeface="Arial" panose="020B0604020202020204" pitchFamily="34" charset="0"/>
              <a:buChar char="•"/>
              <a:defRPr/>
            </a:pPr>
            <a:endParaRPr lang="en-US" sz="2400" dirty="0" smtClean="0">
              <a:latin typeface="Calibri" pitchFamily="34" charset="0"/>
              <a:cs typeface="Calibri" pitchFamily="34" charset="0"/>
            </a:endParaRPr>
          </a:p>
          <a:p>
            <a:pPr marL="0" indent="0">
              <a:lnSpc>
                <a:spcPct val="80000"/>
              </a:lnSpc>
              <a:spcBef>
                <a:spcPct val="0"/>
              </a:spcBef>
              <a:buNone/>
              <a:defRPr/>
            </a:pPr>
            <a:r>
              <a:rPr lang="en-US" sz="2400" dirty="0" smtClean="0">
                <a:latin typeface="Calibri" pitchFamily="34" charset="0"/>
                <a:cs typeface="Calibri" pitchFamily="34" charset="0"/>
              </a:rPr>
              <a:t>Centralizing the library </a:t>
            </a:r>
            <a:r>
              <a:rPr lang="en-US" sz="2400" dirty="0">
                <a:latin typeface="Calibri" panose="020F0502020204030204" pitchFamily="34" charset="0"/>
                <a:cs typeface="Calibri" panose="020F0502020204030204" pitchFamily="34" charset="0"/>
              </a:rPr>
              <a:t>in back offices </a:t>
            </a:r>
            <a:r>
              <a:rPr lang="en-US" sz="2400" dirty="0" smtClean="0">
                <a:latin typeface="Calibri" panose="020F0502020204030204" pitchFamily="34" charset="0"/>
                <a:cs typeface="Calibri" panose="020F0502020204030204" pitchFamily="34" charset="0"/>
              </a:rPr>
              <a:t>continues</a:t>
            </a:r>
          </a:p>
          <a:p>
            <a:pPr marL="0" indent="0">
              <a:lnSpc>
                <a:spcPct val="80000"/>
              </a:lnSpc>
              <a:spcBef>
                <a:spcPct val="0"/>
              </a:spcBef>
              <a:buNone/>
              <a:defRPr/>
            </a:pPr>
            <a:endParaRPr lang="en-US" sz="2400" dirty="0">
              <a:latin typeface="Calibri" panose="020F0502020204030204" pitchFamily="34" charset="0"/>
              <a:cs typeface="Calibri" panose="020F0502020204030204" pitchFamily="34" charset="0"/>
            </a:endParaRPr>
          </a:p>
          <a:p>
            <a:pPr marL="0" indent="0">
              <a:lnSpc>
                <a:spcPct val="80000"/>
              </a:lnSpc>
              <a:spcBef>
                <a:spcPct val="0"/>
              </a:spcBef>
              <a:buNone/>
              <a:defRPr/>
            </a:pPr>
            <a:r>
              <a:rPr lang="en-US" sz="2400" dirty="0" smtClean="0">
                <a:latin typeface="Calibri" panose="020F0502020204030204" pitchFamily="34" charset="0"/>
                <a:cs typeface="Calibri" panose="020F0502020204030204" pitchFamily="34" charset="0"/>
              </a:rPr>
              <a:t>69% are planning </a:t>
            </a:r>
            <a:r>
              <a:rPr lang="en-US" sz="2400" dirty="0">
                <a:latin typeface="Calibri" panose="020F0502020204030204" pitchFamily="34" charset="0"/>
                <a:cs typeface="Calibri" panose="020F0502020204030204" pitchFamily="34" charset="0"/>
              </a:rPr>
              <a:t>to eliminate the majority of </a:t>
            </a:r>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print </a:t>
            </a:r>
            <a:r>
              <a:rPr lang="en-US" sz="2400" dirty="0" smtClean="0">
                <a:latin typeface="Calibri" panose="020F0502020204030204" pitchFamily="34" charset="0"/>
                <a:cs typeface="Calibri" panose="020F0502020204030204" pitchFamily="34" charset="0"/>
              </a:rPr>
              <a:t>collection in </a:t>
            </a:r>
            <a:r>
              <a:rPr lang="en-US" sz="2400" dirty="0">
                <a:latin typeface="Calibri" panose="020F0502020204030204" pitchFamily="34" charset="0"/>
                <a:cs typeface="Calibri" panose="020F0502020204030204" pitchFamily="34" charset="0"/>
              </a:rPr>
              <a:t>the next five </a:t>
            </a:r>
            <a:r>
              <a:rPr lang="en-US" sz="2400" dirty="0" smtClean="0">
                <a:latin typeface="Calibri" panose="020F0502020204030204" pitchFamily="34" charset="0"/>
                <a:cs typeface="Calibri" panose="020F0502020204030204" pitchFamily="34" charset="0"/>
              </a:rPr>
              <a:t>years</a:t>
            </a:r>
            <a:endParaRPr lang="en-US" sz="2400" dirty="0">
              <a:latin typeface="Calibri" panose="020F0502020204030204" pitchFamily="34" charset="0"/>
              <a:cs typeface="Calibri" panose="020F0502020204030204" pitchFamily="34" charset="0"/>
            </a:endParaRPr>
          </a:p>
          <a:p>
            <a:pPr marL="0" indent="0">
              <a:lnSpc>
                <a:spcPct val="80000"/>
              </a:lnSpc>
              <a:spcBef>
                <a:spcPct val="0"/>
              </a:spcBef>
              <a:buNone/>
              <a:defRPr/>
            </a:pPr>
            <a:endParaRPr lang="en-US" sz="2400" dirty="0" smtClean="0">
              <a:latin typeface="Calibri" panose="020F0502020204030204" pitchFamily="34" charset="0"/>
              <a:cs typeface="Calibri" panose="020F0502020204030204" pitchFamily="34" charset="0"/>
            </a:endParaRPr>
          </a:p>
          <a:p>
            <a:pPr marL="0" indent="0">
              <a:lnSpc>
                <a:spcPct val="80000"/>
              </a:lnSpc>
              <a:spcBef>
                <a:spcPct val="0"/>
              </a:spcBef>
              <a:buNone/>
              <a:defRPr/>
            </a:pPr>
            <a:r>
              <a:rPr lang="en-US" sz="2400" dirty="0">
                <a:latin typeface="Calibri" panose="020F0502020204030204" pitchFamily="34" charset="0"/>
                <a:cs typeface="Calibri" panose="020F0502020204030204" pitchFamily="34" charset="0"/>
              </a:rPr>
              <a:t>T</a:t>
            </a:r>
            <a:r>
              <a:rPr lang="en-US" sz="2400" dirty="0" smtClean="0">
                <a:latin typeface="Calibri" panose="020F0502020204030204" pitchFamily="34" charset="0"/>
                <a:cs typeface="Calibri" panose="020F0502020204030204" pitchFamily="34" charset="0"/>
              </a:rPr>
              <a:t>raining lawyers </a:t>
            </a:r>
            <a:r>
              <a:rPr lang="en-US" sz="2400" dirty="0">
                <a:latin typeface="Calibri" panose="020F0502020204030204" pitchFamily="34" charset="0"/>
                <a:cs typeface="Calibri" panose="020F0502020204030204" pitchFamily="34" charset="0"/>
              </a:rPr>
              <a:t>and staff in how best to use new digital services </a:t>
            </a:r>
            <a:r>
              <a:rPr lang="en-US" sz="2400" dirty="0" smtClean="0">
                <a:latin typeface="Calibri" panose="020F0502020204030204" pitchFamily="34" charset="0"/>
                <a:cs typeface="Calibri" panose="020F0502020204030204" pitchFamily="34" charset="0"/>
              </a:rPr>
              <a:t>is a bigger part of librarians’ jobs </a:t>
            </a:r>
          </a:p>
          <a:p>
            <a:pPr marL="0" indent="0">
              <a:lnSpc>
                <a:spcPct val="80000"/>
              </a:lnSpc>
              <a:spcBef>
                <a:spcPct val="0"/>
              </a:spcBef>
              <a:buNone/>
              <a:defRPr/>
            </a:pPr>
            <a:endParaRPr lang="en-US" sz="2400" dirty="0">
              <a:latin typeface="Calibri" panose="020F0502020204030204" pitchFamily="34" charset="0"/>
              <a:cs typeface="Calibri" panose="020F0502020204030204" pitchFamily="34" charset="0"/>
            </a:endParaRPr>
          </a:p>
          <a:p>
            <a:pPr marL="0" indent="0">
              <a:lnSpc>
                <a:spcPct val="80000"/>
              </a:lnSpc>
              <a:spcBef>
                <a:spcPct val="0"/>
              </a:spcBef>
              <a:buNone/>
              <a:defRPr/>
            </a:pPr>
            <a:r>
              <a:rPr lang="en-US" sz="2400" dirty="0" smtClean="0">
                <a:latin typeface="Calibri" panose="020F0502020204030204" pitchFamily="34" charset="0"/>
                <a:cs typeface="Calibri" panose="020F0502020204030204" pitchFamily="34" charset="0"/>
              </a:rPr>
              <a:t>73% are recovering less than the previous year</a:t>
            </a:r>
          </a:p>
          <a:p>
            <a:pPr marL="0" indent="0">
              <a:lnSpc>
                <a:spcPct val="80000"/>
              </a:lnSpc>
              <a:spcBef>
                <a:spcPct val="0"/>
              </a:spcBef>
              <a:buNone/>
              <a:defRPr/>
            </a:pPr>
            <a:endParaRPr lang="en-US" sz="2400" dirty="0">
              <a:latin typeface="Calibri" panose="020F0502020204030204" pitchFamily="34" charset="0"/>
              <a:cs typeface="Calibri" panose="020F0502020204030204" pitchFamily="34" charset="0"/>
            </a:endParaRPr>
          </a:p>
          <a:p>
            <a:pPr marL="0" indent="0">
              <a:lnSpc>
                <a:spcPct val="80000"/>
              </a:lnSpc>
              <a:spcBef>
                <a:spcPct val="0"/>
              </a:spcBef>
              <a:buNone/>
              <a:defRPr/>
            </a:pPr>
            <a:r>
              <a:rPr lang="en-US" sz="2400" dirty="0" smtClean="0">
                <a:latin typeface="Calibri" panose="020F0502020204030204" pitchFamily="34" charset="0"/>
                <a:cs typeface="Calibri" panose="020F0502020204030204" pitchFamily="34" charset="0"/>
              </a:rPr>
              <a:t>Librarians are doing more </a:t>
            </a:r>
            <a:r>
              <a:rPr lang="en-US" sz="2400" dirty="0">
                <a:latin typeface="Calibri" panose="020F0502020204030204" pitchFamily="34" charset="0"/>
                <a:cs typeface="Calibri" panose="020F0502020204030204" pitchFamily="34" charset="0"/>
              </a:rPr>
              <a:t>strategic and analytical research, tech support and competitive intelligence for business development than in the past</a:t>
            </a:r>
            <a:endParaRPr lang="en-US" sz="2400" dirty="0" smtClean="0">
              <a:latin typeface="Calibri" panose="020F0502020204030204" pitchFamily="34" charset="0"/>
              <a:cs typeface="Calibri" panose="020F0502020204030204" pitchFamily="34" charset="0"/>
            </a:endParaRPr>
          </a:p>
          <a:p>
            <a:pPr marL="0" indent="0">
              <a:lnSpc>
                <a:spcPct val="80000"/>
              </a:lnSpc>
              <a:spcBef>
                <a:spcPct val="0"/>
              </a:spcBef>
              <a:buNone/>
              <a:defRPr/>
            </a:pPr>
            <a:endParaRPr lang="en-US" sz="2400" dirty="0">
              <a:latin typeface="Calibri" panose="020F0502020204030204" pitchFamily="34" charset="0"/>
              <a:cs typeface="Calibri" panose="020F0502020204030204" pitchFamily="34" charset="0"/>
            </a:endParaRPr>
          </a:p>
          <a:p>
            <a:pPr marL="0" indent="0">
              <a:lnSpc>
                <a:spcPct val="80000"/>
              </a:lnSpc>
              <a:spcBef>
                <a:spcPct val="0"/>
              </a:spcBef>
              <a:buNone/>
              <a:defRPr/>
            </a:pPr>
            <a:endParaRPr lang="en-US" sz="2400" dirty="0" smtClean="0">
              <a:latin typeface="Calibri" pitchFamily="34" charset="0"/>
              <a:cs typeface="Calibri" pitchFamily="34" charset="0"/>
            </a:endParaRPr>
          </a:p>
          <a:p>
            <a:pPr>
              <a:lnSpc>
                <a:spcPct val="80000"/>
              </a:lnSpc>
              <a:spcBef>
                <a:spcPct val="0"/>
              </a:spcBef>
              <a:buFont typeface="Arial" panose="020B0604020202020204" pitchFamily="34" charset="0"/>
              <a:buChar char="•"/>
              <a:defRPr/>
            </a:pPr>
            <a:endParaRPr lang="en-US" sz="2400" dirty="0">
              <a:latin typeface="Calibri" pitchFamily="34" charset="0"/>
              <a:cs typeface="Calibri" pitchFamily="34" charset="0"/>
            </a:endParaRPr>
          </a:p>
          <a:p>
            <a:pPr>
              <a:lnSpc>
                <a:spcPct val="80000"/>
              </a:lnSpc>
              <a:spcBef>
                <a:spcPct val="0"/>
              </a:spcBef>
              <a:buFont typeface="Wingdings" pitchFamily="2" charset="2"/>
              <a:buChar char="§"/>
              <a:defRPr/>
            </a:pPr>
            <a:endParaRPr lang="en-US" sz="2800" dirty="0" smtClean="0">
              <a:latin typeface="Calibri" pitchFamily="34" charset="0"/>
              <a:cs typeface="Calibri" pitchFamily="34" charset="0"/>
            </a:endParaRPr>
          </a:p>
          <a:p>
            <a:pPr marL="0" indent="0">
              <a:lnSpc>
                <a:spcPct val="80000"/>
              </a:lnSpc>
              <a:spcBef>
                <a:spcPct val="0"/>
              </a:spcBef>
              <a:buFontTx/>
              <a:buNone/>
              <a:defRPr/>
            </a:pPr>
            <a:endParaRPr lang="en-US" sz="2000" dirty="0" smtClean="0">
              <a:latin typeface="Verdana" pitchFamily="34" charset="0"/>
            </a:endParaRPr>
          </a:p>
          <a:p>
            <a:pPr lvl="2">
              <a:lnSpc>
                <a:spcPct val="80000"/>
              </a:lnSpc>
              <a:spcBef>
                <a:spcPct val="0"/>
              </a:spcBef>
              <a:buFontTx/>
              <a:buNone/>
              <a:defRPr/>
            </a:pPr>
            <a:endParaRPr lang="en-US" sz="1800" dirty="0" smtClean="0">
              <a:latin typeface="Verdana" pitchFamily="34" charset="0"/>
            </a:endParaRPr>
          </a:p>
          <a:p>
            <a:pPr marL="290513" lvl="1" indent="-174625">
              <a:lnSpc>
                <a:spcPct val="80000"/>
              </a:lnSpc>
              <a:spcBef>
                <a:spcPct val="0"/>
              </a:spcBef>
              <a:defRPr/>
            </a:pPr>
            <a:endParaRPr lang="en-US" sz="1800" b="1" dirty="0" smtClean="0">
              <a:latin typeface="Verdana" pitchFamily="34" charset="0"/>
            </a:endParaRPr>
          </a:p>
        </p:txBody>
      </p:sp>
      <p:sp>
        <p:nvSpPr>
          <p:cNvPr id="18437" name="Text Box 1030"/>
          <p:cNvSpPr txBox="1">
            <a:spLocks noChangeArrowheads="1"/>
          </p:cNvSpPr>
          <p:nvPr/>
        </p:nvSpPr>
        <p:spPr bwMode="auto">
          <a:xfrm>
            <a:off x="476251" y="6297613"/>
            <a:ext cx="8377238" cy="630942"/>
          </a:xfrm>
          <a:prstGeom prst="rect">
            <a:avLst/>
          </a:prstGeom>
          <a:noFill/>
          <a:ln w="9525" algn="ctr">
            <a:noFill/>
            <a:miter lim="800000"/>
            <a:headEnd/>
            <a:tailEnd/>
          </a:ln>
        </p:spPr>
        <p:txBody>
          <a:bodyPr wrap="square" tIns="91440" rIns="45720" bIns="91440">
            <a:spAutoFit/>
          </a:bodyPr>
          <a:lstStyle/>
          <a:p>
            <a:r>
              <a:rPr lang="en-US" sz="1000" b="0" i="1" dirty="0" smtClean="0">
                <a:solidFill>
                  <a:schemeClr val="tx1"/>
                </a:solidFill>
                <a:latin typeface="Calibri" panose="020F0502020204030204" pitchFamily="34" charset="0"/>
                <a:cs typeface="Calibri" panose="020F0502020204030204" pitchFamily="34" charset="0"/>
              </a:rPr>
              <a:t>Source: </a:t>
            </a:r>
            <a:r>
              <a:rPr lang="en-US" sz="1000" i="1" dirty="0" smtClean="0">
                <a:solidFill>
                  <a:schemeClr val="tx1"/>
                </a:solidFill>
                <a:latin typeface="Calibri" panose="020F0502020204030204" pitchFamily="34" charset="0"/>
                <a:cs typeface="Calibri" panose="020F0502020204030204" pitchFamily="34" charset="0"/>
              </a:rPr>
              <a:t>The </a:t>
            </a:r>
            <a:r>
              <a:rPr lang="en-US" sz="1000" i="1" dirty="0">
                <a:solidFill>
                  <a:schemeClr val="tx1"/>
                </a:solidFill>
                <a:latin typeface="Calibri" panose="020F0502020204030204" pitchFamily="34" charset="0"/>
                <a:cs typeface="Calibri" panose="020F0502020204030204" pitchFamily="34" charset="0"/>
              </a:rPr>
              <a:t>Bookless Library; Recent redesigns speak volumes about the changing role of firm libraries and the librarians who oversee them, </a:t>
            </a:r>
            <a:r>
              <a:rPr lang="en-US" sz="1000" dirty="0">
                <a:solidFill>
                  <a:schemeClr val="tx1"/>
                </a:solidFill>
                <a:latin typeface="Calibri" panose="020F0502020204030204" pitchFamily="34" charset="0"/>
                <a:cs typeface="Calibri" panose="020F0502020204030204" pitchFamily="34" charset="0"/>
              </a:rPr>
              <a:t>The American Lawyer, 7/1/15</a:t>
            </a:r>
            <a:r>
              <a:rPr lang="en-US" sz="900" dirty="0"/>
              <a:t>.</a:t>
            </a:r>
          </a:p>
          <a:p>
            <a:endParaRPr lang="en-US" sz="900" b="0" i="1" dirty="0">
              <a:solidFill>
                <a:schemeClr val="tx1"/>
              </a:solidFill>
            </a:endParaRPr>
          </a:p>
        </p:txBody>
      </p:sp>
      <p:sp>
        <p:nvSpPr>
          <p:cNvPr id="438279" name="Text Box 1031"/>
          <p:cNvSpPr txBox="1">
            <a:spLocks noChangeArrowheads="1"/>
          </p:cNvSpPr>
          <p:nvPr/>
        </p:nvSpPr>
        <p:spPr bwMode="auto">
          <a:xfrm>
            <a:off x="174625" y="522288"/>
            <a:ext cx="8375650" cy="677108"/>
          </a:xfrm>
          <a:prstGeom prst="rect">
            <a:avLst/>
          </a:prstGeom>
          <a:noFill/>
          <a:ln w="9525" algn="ctr">
            <a:noFill/>
            <a:miter lim="800000"/>
            <a:headEnd/>
            <a:tailEnd/>
          </a:ln>
          <a:effectLst/>
        </p:spPr>
        <p:txBody>
          <a:bodyPr tIns="91440" rIns="45720" bIns="91440">
            <a:spAutoFit/>
          </a:bodyPr>
          <a:lstStyle/>
          <a:p>
            <a:pPr eaLnBrk="0" hangingPunct="0">
              <a:defRPr/>
            </a:pPr>
            <a:r>
              <a:rPr lang="en-US" sz="3200" b="0" dirty="0">
                <a:solidFill>
                  <a:srgbClr val="C00000"/>
                </a:solidFill>
                <a:effectLst>
                  <a:outerShdw blurRad="38100" dist="38100" dir="2700000" algn="tl">
                    <a:srgbClr val="000000">
                      <a:alpha val="43137"/>
                    </a:srgbClr>
                  </a:outerShdw>
                </a:effectLst>
                <a:latin typeface="Calibri" pitchFamily="34" charset="0"/>
              </a:rPr>
              <a:t>American Lawyer Law Librarian Survey </a:t>
            </a:r>
            <a:r>
              <a:rPr lang="en-US" sz="3200" b="0" dirty="0" smtClean="0">
                <a:solidFill>
                  <a:srgbClr val="C00000"/>
                </a:solidFill>
                <a:effectLst>
                  <a:outerShdw blurRad="38100" dist="38100" dir="2700000" algn="tl">
                    <a:srgbClr val="000000">
                      <a:alpha val="43137"/>
                    </a:srgbClr>
                  </a:outerShdw>
                </a:effectLst>
                <a:latin typeface="Calibri" pitchFamily="34" charset="0"/>
              </a:rPr>
              <a:t>2015 </a:t>
            </a:r>
            <a:endParaRPr lang="en-US" sz="3200" b="0" dirty="0">
              <a:solidFill>
                <a:srgbClr val="C00000"/>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67558" y="1110018"/>
            <a:ext cx="8056180" cy="5201424"/>
          </a:xfrm>
          <a:prstGeom prst="rect">
            <a:avLst/>
          </a:prstGeom>
        </p:spPr>
        <p:txBody>
          <a:bodyPr wrap="square">
            <a:spAutoFit/>
          </a:bodyPr>
          <a:lstStyle/>
          <a:p>
            <a:r>
              <a:rPr lang="en-US" sz="2800" b="0" dirty="0" smtClean="0">
                <a:solidFill>
                  <a:schemeClr val="tx1"/>
                </a:solidFill>
                <a:latin typeface="Calibri" panose="020F0502020204030204" pitchFamily="34" charset="0"/>
                <a:cs typeface="Calibri" panose="020F0502020204030204" pitchFamily="34" charset="0"/>
              </a:rPr>
              <a:t>Find |   Analyze  |  Develop Conclusions</a:t>
            </a:r>
            <a:endParaRPr lang="en-US" sz="2800" b="0" dirty="0">
              <a:solidFill>
                <a:schemeClr val="tx1"/>
              </a:solidFill>
              <a:latin typeface="Calibri" panose="020F0502020204030204" pitchFamily="34" charset="0"/>
              <a:cs typeface="Calibri" panose="020F0502020204030204" pitchFamily="34" charset="0"/>
            </a:endParaRPr>
          </a:p>
          <a:p>
            <a:endParaRPr lang="en-US" sz="2000" b="0" dirty="0" smtClean="0">
              <a:solidFill>
                <a:schemeClr val="tx1"/>
              </a:solidFill>
              <a:latin typeface="Calibri" panose="020F0502020204030204" pitchFamily="34" charset="0"/>
              <a:cs typeface="Calibri" panose="020F0502020204030204" pitchFamily="34" charset="0"/>
            </a:endParaRPr>
          </a:p>
          <a:p>
            <a:r>
              <a:rPr lang="en-US" sz="2800" b="0" dirty="0" smtClean="0">
                <a:solidFill>
                  <a:schemeClr val="tx1"/>
                </a:solidFill>
                <a:latin typeface="Calibri" panose="020F0502020204030204" pitchFamily="34" charset="0"/>
                <a:cs typeface="Calibri" panose="020F0502020204030204" pitchFamily="34" charset="0"/>
              </a:rPr>
              <a:t>CI </a:t>
            </a:r>
            <a:r>
              <a:rPr lang="en-US" sz="2800" b="0" dirty="0">
                <a:solidFill>
                  <a:schemeClr val="tx1"/>
                </a:solidFill>
                <a:latin typeface="Calibri" panose="020F0502020204030204" pitchFamily="34" charset="0"/>
                <a:cs typeface="Calibri" panose="020F0502020204030204" pitchFamily="34" charset="0"/>
              </a:rPr>
              <a:t>is often confused with Business </a:t>
            </a:r>
            <a:r>
              <a:rPr lang="en-US" sz="2800" b="0" dirty="0" smtClean="0">
                <a:solidFill>
                  <a:schemeClr val="tx1"/>
                </a:solidFill>
                <a:latin typeface="Calibri" panose="020F0502020204030204" pitchFamily="34" charset="0"/>
                <a:cs typeface="Calibri" panose="020F0502020204030204" pitchFamily="34" charset="0"/>
              </a:rPr>
              <a:t>Development</a:t>
            </a:r>
          </a:p>
          <a:p>
            <a:endParaRPr lang="en-US" sz="2000" b="0" dirty="0" smtClean="0">
              <a:solidFill>
                <a:schemeClr val="tx1"/>
              </a:solidFill>
              <a:latin typeface="Calibri" panose="020F0502020204030204" pitchFamily="34" charset="0"/>
              <a:cs typeface="Calibri" panose="020F0502020204030204" pitchFamily="34" charset="0"/>
            </a:endParaRPr>
          </a:p>
          <a:p>
            <a:r>
              <a:rPr lang="en-US" sz="2800" b="0" dirty="0" smtClean="0">
                <a:solidFill>
                  <a:schemeClr val="tx1"/>
                </a:solidFill>
                <a:latin typeface="Calibri" panose="020F0502020204030204" pitchFamily="34" charset="0"/>
                <a:cs typeface="Calibri" panose="020F0502020204030204" pitchFamily="34" charset="0"/>
              </a:rPr>
              <a:t>CI</a:t>
            </a:r>
            <a:r>
              <a:rPr lang="en-US" sz="2800" b="0" dirty="0">
                <a:solidFill>
                  <a:schemeClr val="tx1"/>
                </a:solidFill>
                <a:latin typeface="Calibri" panose="020F0502020204030204" pitchFamily="34" charset="0"/>
                <a:cs typeface="Calibri" panose="020F0502020204030204" pitchFamily="34" charset="0"/>
              </a:rPr>
              <a:t> is the part that focuses on identifying your </a:t>
            </a:r>
            <a:r>
              <a:rPr lang="en-US" sz="2800" b="0" dirty="0" smtClean="0">
                <a:solidFill>
                  <a:schemeClr val="tx1"/>
                </a:solidFill>
                <a:latin typeface="Calibri" panose="020F0502020204030204" pitchFamily="34" charset="0"/>
                <a:cs typeface="Calibri" panose="020F0502020204030204" pitchFamily="34" charset="0"/>
              </a:rPr>
              <a:t>competition and determining </a:t>
            </a:r>
            <a:r>
              <a:rPr lang="en-US" sz="2800" b="0" dirty="0">
                <a:solidFill>
                  <a:schemeClr val="tx1"/>
                </a:solidFill>
                <a:latin typeface="Calibri" panose="020F0502020204030204" pitchFamily="34" charset="0"/>
                <a:cs typeface="Calibri" panose="020F0502020204030204" pitchFamily="34" charset="0"/>
              </a:rPr>
              <a:t>how best to position the firm to compete </a:t>
            </a:r>
            <a:r>
              <a:rPr lang="en-US" sz="2800" b="0" dirty="0" smtClean="0">
                <a:solidFill>
                  <a:schemeClr val="tx1"/>
                </a:solidFill>
                <a:latin typeface="Calibri" panose="020F0502020204030204" pitchFamily="34" charset="0"/>
                <a:cs typeface="Calibri" panose="020F0502020204030204" pitchFamily="34" charset="0"/>
              </a:rPr>
              <a:t>with them</a:t>
            </a:r>
          </a:p>
          <a:p>
            <a:endParaRPr lang="en-US" sz="2800" b="0" dirty="0">
              <a:solidFill>
                <a:schemeClr val="tx1"/>
              </a:solidFill>
              <a:latin typeface="Calibri" panose="020F0502020204030204" pitchFamily="34" charset="0"/>
              <a:cs typeface="Calibri" panose="020F0502020204030204" pitchFamily="34" charset="0"/>
            </a:endParaRPr>
          </a:p>
          <a:p>
            <a:r>
              <a:rPr lang="en-US" sz="2800" b="0" dirty="0">
                <a:solidFill>
                  <a:schemeClr val="tx1"/>
                </a:solidFill>
                <a:latin typeface="Calibri" panose="020F0502020204030204" pitchFamily="34" charset="0"/>
                <a:cs typeface="Calibri" panose="020F0502020204030204" pitchFamily="34" charset="0"/>
              </a:rPr>
              <a:t>Intelligence is about cutting through the vast amounts of clutter or data to produce insights and analytics to drive business</a:t>
            </a:r>
            <a:endParaRPr lang="en-US" sz="2800" dirty="0">
              <a:solidFill>
                <a:schemeClr val="tx1"/>
              </a:solidFill>
              <a:latin typeface="Calibri" panose="020F0502020204030204" pitchFamily="34" charset="0"/>
              <a:cs typeface="Calibri" panose="020F0502020204030204" pitchFamily="34" charset="0"/>
            </a:endParaRPr>
          </a:p>
          <a:p>
            <a:r>
              <a:rPr lang="en-US" sz="2000" b="0" dirty="0">
                <a:solidFill>
                  <a:schemeClr val="tx1"/>
                </a:solidFill>
                <a:latin typeface="Calibri" panose="020F0502020204030204" pitchFamily="34" charset="0"/>
                <a:cs typeface="Calibri" panose="020F0502020204030204" pitchFamily="34" charset="0"/>
              </a:rPr>
              <a:t>  </a:t>
            </a:r>
            <a:endParaRPr lang="en-US" sz="2000" b="0" dirty="0" smtClean="0">
              <a:solidFill>
                <a:schemeClr val="tx1"/>
              </a:solidFill>
              <a:latin typeface="Calibri" panose="020F0502020204030204" pitchFamily="34" charset="0"/>
              <a:cs typeface="Calibri" panose="020F0502020204030204" pitchFamily="34" charset="0"/>
            </a:endParaRPr>
          </a:p>
          <a:p>
            <a:r>
              <a:rPr lang="en-US" sz="2000" b="0" dirty="0" smtClean="0">
                <a:solidFill>
                  <a:schemeClr val="tx1"/>
                </a:solidFill>
                <a:latin typeface="Calibri" panose="020F0502020204030204" pitchFamily="34" charset="0"/>
                <a:cs typeface="Calibri" panose="020F0502020204030204" pitchFamily="34" charset="0"/>
              </a:rPr>
              <a:t>.</a:t>
            </a:r>
            <a:endParaRPr lang="en-US" sz="2000" dirty="0">
              <a:solidFill>
                <a:schemeClr val="tx1"/>
              </a:solidFill>
              <a:latin typeface="Calibri" panose="020F0502020204030204" pitchFamily="34" charset="0"/>
              <a:cs typeface="Calibri" panose="020F0502020204030204" pitchFamily="34" charset="0"/>
            </a:endParaRPr>
          </a:p>
        </p:txBody>
      </p:sp>
      <p:sp>
        <p:nvSpPr>
          <p:cNvPr id="6" name="Rectangle 5"/>
          <p:cNvSpPr/>
          <p:nvPr/>
        </p:nvSpPr>
        <p:spPr>
          <a:xfrm>
            <a:off x="567558" y="6003665"/>
            <a:ext cx="8229601" cy="615553"/>
          </a:xfrm>
          <a:prstGeom prst="rect">
            <a:avLst/>
          </a:prstGeom>
        </p:spPr>
        <p:txBody>
          <a:bodyPr wrap="square">
            <a:spAutoFit/>
          </a:bodyPr>
          <a:lstStyle/>
          <a:p>
            <a:r>
              <a:rPr lang="en-US" sz="1000" i="1" dirty="0" smtClean="0">
                <a:solidFill>
                  <a:schemeClr val="tx1"/>
                </a:solidFill>
                <a:latin typeface="Calibri" panose="020F0502020204030204" pitchFamily="34" charset="0"/>
                <a:cs typeface="Calibri" panose="020F0502020204030204" pitchFamily="34" charset="0"/>
              </a:rPr>
              <a:t>Sources: CI &amp; Law Firms: An Integral Part of the Legal Business, </a:t>
            </a:r>
            <a:r>
              <a:rPr lang="en-US" sz="1000" i="1" dirty="0">
                <a:solidFill>
                  <a:schemeClr val="tx1"/>
                </a:solidFill>
                <a:latin typeface="Calibri" panose="020F0502020204030204" pitchFamily="34" charset="0"/>
                <a:cs typeface="Calibri" panose="020F0502020204030204" pitchFamily="34" charset="0"/>
              </a:rPr>
              <a:t>Mark </a:t>
            </a:r>
            <a:r>
              <a:rPr lang="en-US" sz="1000" i="1" dirty="0" err="1">
                <a:solidFill>
                  <a:schemeClr val="tx1"/>
                </a:solidFill>
                <a:latin typeface="Calibri" panose="020F0502020204030204" pitchFamily="34" charset="0"/>
                <a:cs typeface="Calibri" panose="020F0502020204030204" pitchFamily="34" charset="0"/>
              </a:rPr>
              <a:t>Gediman</a:t>
            </a:r>
            <a:r>
              <a:rPr lang="en-US" sz="1000" i="1" dirty="0">
                <a:solidFill>
                  <a:schemeClr val="tx1"/>
                </a:solidFill>
                <a:latin typeface="Calibri" panose="020F0502020204030204" pitchFamily="34" charset="0"/>
                <a:cs typeface="Calibri" panose="020F0502020204030204" pitchFamily="34" charset="0"/>
              </a:rPr>
              <a:t>, </a:t>
            </a:r>
            <a:r>
              <a:rPr lang="en-US" sz="1000" dirty="0">
                <a:solidFill>
                  <a:schemeClr val="tx1"/>
                </a:solidFill>
                <a:latin typeface="Calibri" panose="020F0502020204030204" pitchFamily="34" charset="0"/>
                <a:cs typeface="Calibri" panose="020F0502020204030204" pitchFamily="34" charset="0"/>
              </a:rPr>
              <a:t>3 Geeks and a Law </a:t>
            </a:r>
            <a:r>
              <a:rPr lang="en-US" sz="1000" dirty="0" smtClean="0">
                <a:solidFill>
                  <a:schemeClr val="tx1"/>
                </a:solidFill>
                <a:latin typeface="Calibri" panose="020F0502020204030204" pitchFamily="34" charset="0"/>
                <a:cs typeface="Calibri" panose="020F0502020204030204" pitchFamily="34" charset="0"/>
              </a:rPr>
              <a:t>Blog; </a:t>
            </a:r>
            <a:r>
              <a:rPr lang="en-US" sz="1000" i="1" dirty="0">
                <a:solidFill>
                  <a:schemeClr val="tx1"/>
                </a:solidFill>
                <a:latin typeface="Calibri" panose="020F0502020204030204" pitchFamily="34" charset="0"/>
                <a:cs typeface="Calibri" panose="020F0502020204030204" pitchFamily="34" charset="0"/>
              </a:rPr>
              <a:t>CI &amp; Law Firms: The Analysis Conundrum</a:t>
            </a:r>
            <a:r>
              <a:rPr lang="en-US" sz="1000" dirty="0">
                <a:solidFill>
                  <a:schemeClr val="tx1"/>
                </a:solidFill>
                <a:latin typeface="Calibri" panose="020F0502020204030204" pitchFamily="34" charset="0"/>
                <a:cs typeface="Calibri" panose="020F0502020204030204" pitchFamily="34" charset="0"/>
              </a:rPr>
              <a:t>, Mark </a:t>
            </a:r>
            <a:r>
              <a:rPr lang="en-US" sz="1000" dirty="0" err="1">
                <a:solidFill>
                  <a:schemeClr val="tx1"/>
                </a:solidFill>
                <a:latin typeface="Calibri" panose="020F0502020204030204" pitchFamily="34" charset="0"/>
                <a:cs typeface="Calibri" panose="020F0502020204030204" pitchFamily="34" charset="0"/>
              </a:rPr>
              <a:t>Gediman</a:t>
            </a:r>
            <a:r>
              <a:rPr lang="en-US" sz="1000" dirty="0">
                <a:solidFill>
                  <a:schemeClr val="tx1"/>
                </a:solidFill>
                <a:latin typeface="Calibri" panose="020F0502020204030204" pitchFamily="34" charset="0"/>
                <a:cs typeface="Calibri" panose="020F0502020204030204" pitchFamily="34" charset="0"/>
              </a:rPr>
              <a:t>, 3 Geeks and a Law </a:t>
            </a:r>
            <a:r>
              <a:rPr lang="en-US" sz="1000" dirty="0" smtClean="0">
                <a:solidFill>
                  <a:schemeClr val="tx1"/>
                </a:solidFill>
                <a:latin typeface="Calibri" panose="020F0502020204030204" pitchFamily="34" charset="0"/>
                <a:cs typeface="Calibri" panose="020F0502020204030204" pitchFamily="34" charset="0"/>
              </a:rPr>
              <a:t>Blog; </a:t>
            </a:r>
            <a:r>
              <a:rPr lang="en-US" sz="1000" i="1" dirty="0" smtClean="0">
                <a:solidFill>
                  <a:schemeClr val="tx1"/>
                </a:solidFill>
                <a:latin typeface="Calibri" panose="020F0502020204030204" pitchFamily="34" charset="0"/>
                <a:cs typeface="Calibri" panose="020F0502020204030204" pitchFamily="34" charset="0"/>
              </a:rPr>
              <a:t>C </a:t>
            </a:r>
            <a:r>
              <a:rPr lang="en-US" sz="1000" i="1" dirty="0">
                <a:solidFill>
                  <a:schemeClr val="tx1"/>
                </a:solidFill>
                <a:latin typeface="Calibri" panose="020F0502020204030204" pitchFamily="34" charset="0"/>
                <a:cs typeface="Calibri" panose="020F0502020204030204" pitchFamily="34" charset="0"/>
              </a:rPr>
              <a:t>Is For…., </a:t>
            </a:r>
            <a:r>
              <a:rPr lang="en-US" sz="1000" i="1" dirty="0" err="1">
                <a:solidFill>
                  <a:schemeClr val="tx1"/>
                </a:solidFill>
                <a:latin typeface="Calibri" panose="020F0502020204030204" pitchFamily="34" charset="0"/>
                <a:cs typeface="Calibri" panose="020F0502020204030204" pitchFamily="34" charset="0"/>
              </a:rPr>
              <a:t>Zena</a:t>
            </a:r>
            <a:r>
              <a:rPr lang="en-US" sz="1000" i="1" dirty="0">
                <a:solidFill>
                  <a:schemeClr val="tx1"/>
                </a:solidFill>
                <a:latin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cs typeface="Calibri" panose="020F0502020204030204" pitchFamily="34" charset="0"/>
              </a:rPr>
              <a:t>Applebaum</a:t>
            </a:r>
            <a:r>
              <a:rPr lang="en-US" sz="1000" i="1" dirty="0">
                <a:solidFill>
                  <a:schemeClr val="tx1"/>
                </a:solidFill>
                <a:latin typeface="Calibri" panose="020F0502020204030204" pitchFamily="34" charset="0"/>
                <a:cs typeface="Calibri" panose="020F0502020204030204" pitchFamily="34" charset="0"/>
              </a:rPr>
              <a:t>, </a:t>
            </a:r>
            <a:r>
              <a:rPr lang="en-US" sz="1000" dirty="0">
                <a:solidFill>
                  <a:schemeClr val="tx1"/>
                </a:solidFill>
                <a:latin typeface="Calibri" panose="020F0502020204030204" pitchFamily="34" charset="0"/>
                <a:cs typeface="Calibri" panose="020F0502020204030204" pitchFamily="34" charset="0"/>
              </a:rPr>
              <a:t>3 Geeks and a Law Blog</a:t>
            </a:r>
          </a:p>
          <a:p>
            <a:r>
              <a:rPr lang="en-US" dirty="0"/>
              <a:t> </a:t>
            </a:r>
          </a:p>
        </p:txBody>
      </p:sp>
      <p:sp>
        <p:nvSpPr>
          <p:cNvPr id="7" name="Rectangle 6"/>
          <p:cNvSpPr/>
          <p:nvPr/>
        </p:nvSpPr>
        <p:spPr>
          <a:xfrm>
            <a:off x="188285" y="157331"/>
            <a:ext cx="4729949" cy="646331"/>
          </a:xfrm>
          <a:prstGeom prst="rect">
            <a:avLst/>
          </a:prstGeom>
        </p:spPr>
        <p:txBody>
          <a:bodyPr wrap="none">
            <a:spAutoFit/>
          </a:bodyPr>
          <a:lstStyle/>
          <a:p>
            <a:r>
              <a:rPr lang="en-US" sz="3600" b="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Competitive Intelligence</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003300"/>
          </a:solidFill>
          <a:prstDash val="solid"/>
          <a:round/>
          <a:headEnd type="none" w="med" len="med"/>
          <a:tailEnd type="none" w="med" len="med"/>
        </a:ln>
        <a:effectLst/>
      </a:spPr>
      <a:bodyPr vert="horz" wrap="square" lIns="91440" tIns="91440" rIns="45720" bIns="9144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rgbClr val="CC0000"/>
            </a:solidFill>
            <a:effectLst/>
            <a:latin typeface="Verdana" pitchFamily="34" charset="0"/>
          </a:defRPr>
        </a:defPPr>
      </a:lstStyle>
    </a:spDef>
    <a:lnDef>
      <a:spPr bwMode="auto">
        <a:xfrm>
          <a:off x="0" y="0"/>
          <a:ext cx="1" cy="1"/>
        </a:xfrm>
        <a:custGeom>
          <a:avLst/>
          <a:gdLst/>
          <a:ahLst/>
          <a:cxnLst/>
          <a:rect l="0" t="0" r="0" b="0"/>
          <a:pathLst/>
        </a:custGeom>
        <a:solidFill>
          <a:srgbClr val="009999"/>
        </a:solidFill>
        <a:ln w="9525" cap="flat" cmpd="sng" algn="ctr">
          <a:solidFill>
            <a:srgbClr val="003300"/>
          </a:solidFill>
          <a:prstDash val="solid"/>
          <a:round/>
          <a:headEnd type="none" w="med" len="med"/>
          <a:tailEnd type="none" w="med" len="med"/>
        </a:ln>
        <a:effectLst/>
      </a:spPr>
      <a:bodyPr vert="horz" wrap="square" lIns="91440" tIns="91440" rIns="45720" bIns="9144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rgbClr val="CC0000"/>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65051</TotalTime>
  <Words>923</Words>
  <Application>Microsoft Office PowerPoint</Application>
  <PresentationFormat>On-screen Show (4:3)</PresentationFormat>
  <Paragraphs>186</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Tahoma</vt:lpstr>
      <vt:lpstr>Times New Roman</vt:lpstr>
      <vt:lpstr>Verdana</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RAISING THE BAR WORKSHEET</vt:lpstr>
      <vt:lpstr>RAISING THE BAR: WORKING IT OUT</vt:lpstr>
      <vt:lpstr>PowerPoint Presentation</vt:lpstr>
    </vt:vector>
  </TitlesOfParts>
  <Company>LEXIS-NEXIS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 click to add title click to add title</dc:title>
  <dc:creator>LEXIS-NEXIS</dc:creator>
  <cp:lastModifiedBy>Bret Christensen</cp:lastModifiedBy>
  <cp:revision>1526</cp:revision>
  <cp:lastPrinted>2016-02-29T17:26:43Z</cp:lastPrinted>
  <dcterms:created xsi:type="dcterms:W3CDTF">2001-04-11T13:22:38Z</dcterms:created>
  <dcterms:modified xsi:type="dcterms:W3CDTF">2016-02-29T20:51:12Z</dcterms:modified>
</cp:coreProperties>
</file>