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4" r:id="rId4"/>
    <p:sldId id="267" r:id="rId5"/>
    <p:sldId id="259" r:id="rId6"/>
    <p:sldId id="260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8" Type="http://schemas.openxmlformats.org/officeDocument/2006/relationships/tableStyles" Target="tableStyles.xml" />
  <Relationship Id="rId17" Type="http://schemas.openxmlformats.org/officeDocument/2006/relationships/theme" Target="theme/theme1.xml" />
  <Relationship Id="rId16" Type="http://schemas.openxmlformats.org/officeDocument/2006/relationships/viewProps" Target="viewProps.xml" />
  <Relationship Id="rId1" Type="http://schemas.openxmlformats.org/officeDocument/2006/relationships/slideMaster" Target="slideMasters/slideMaster1.xml" />
  <Relationship Id="rId15" Type="http://schemas.openxmlformats.org/officeDocument/2006/relationships/presProps" Target="presProps.xml" />
  <Relationship Id="rId14" Type="http://schemas.openxmlformats.org/officeDocument/2006/relationships/notesMaster" Target="notesMasters/notesMaster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D6D61-52B0-4A4E-8535-70722E129200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82906-8D2A-4C29-8803-790DB30D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1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2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07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69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7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2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61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26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7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76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83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08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5232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525" y="2667000"/>
            <a:ext cx="9144000" cy="419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8643"/>
            <a:ext cx="1600200" cy="16002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209800" y="5724525"/>
            <a:ext cx="4953000" cy="52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E6C97C0A-9838-484B-ABD5-5E3EF27D5A90}" type="datetime4"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February 26, 2016</a:t>
            </a:fld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85800" y="2743201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0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215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37427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15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295400" y="198438"/>
            <a:ext cx="7391400" cy="868362"/>
          </a:xfrm>
          <a:prstGeom prst="rect">
            <a:avLst/>
          </a:prstGeo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9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1240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28283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1240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5400" y="198438"/>
            <a:ext cx="7391400" cy="868362"/>
          </a:xfrm>
          <a:prstGeom prst="rect">
            <a:avLst/>
          </a:prstGeo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1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215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37427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15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4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215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37427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15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295400" y="198438"/>
            <a:ext cx="7391400" cy="868362"/>
          </a:xfrm>
          <a:prstGeom prst="rect">
            <a:avLst/>
          </a:prstGeo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6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1240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28283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1240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295400" y="198438"/>
            <a:ext cx="7391400" cy="868362"/>
          </a:xfrm>
          <a:prstGeom prst="rect">
            <a:avLst/>
          </a:prstGeo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5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1240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28283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1240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95400" y="198438"/>
            <a:ext cx="7391400" cy="868362"/>
          </a:xfrm>
          <a:prstGeom prst="rect">
            <a:avLst/>
          </a:prstGeo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8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215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37427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1552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95400" y="198438"/>
            <a:ext cx="7391400" cy="868362"/>
          </a:xfrm>
          <a:prstGeom prst="rect">
            <a:avLst/>
          </a:prstGeo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306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46571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3069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152399"/>
            <a:ext cx="8077201" cy="990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8"/>
            <a:ext cx="990601" cy="99060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553200"/>
            <a:ext cx="9144000" cy="304799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4100" y="6583204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</a:rPr>
              <a:t>LOS ANGELES  |  SAN FRANCISCO  |  MTO.COM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306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8D7B8DE-46FE-40E9-904A-1EEC791A21D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46571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3069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489AC88-F391-46F3-8699-C08B42E395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36491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theme" Target="../theme/theme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0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2.xml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4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5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Awareness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Delivering the </a:t>
            </a:r>
            <a:r>
              <a:rPr lang="en-US" dirty="0" smtClean="0"/>
              <a:t>Right </a:t>
            </a:r>
            <a:r>
              <a:rPr lang="en-US" dirty="0"/>
              <a:t>Information, Using the Right Tool 	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5486" y="83820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Charles H. Frey | Director of Library</a:t>
            </a:r>
          </a:p>
          <a:p>
            <a:r>
              <a:rPr lang="en-US" dirty="0"/>
              <a:t>Munger, Tolles &amp; Olson </a:t>
            </a:r>
            <a:r>
              <a:rPr lang="en-US" dirty="0" smtClean="0"/>
              <a:t>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8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Choose</a:t>
            </a:r>
          </a:p>
          <a:p>
            <a:pPr lvl="1"/>
            <a:r>
              <a:rPr lang="en-US" dirty="0" smtClean="0"/>
              <a:t>See a demo</a:t>
            </a:r>
          </a:p>
          <a:p>
            <a:pPr lvl="1"/>
            <a:r>
              <a:rPr lang="en-US" dirty="0" smtClean="0"/>
              <a:t>Get a trial (participants – library, marketing)</a:t>
            </a:r>
          </a:p>
          <a:p>
            <a:pPr lvl="1"/>
            <a:r>
              <a:rPr lang="en-US" dirty="0" smtClean="0"/>
              <a:t>Negotiate the “right” price</a:t>
            </a:r>
          </a:p>
          <a:p>
            <a:r>
              <a:rPr lang="en-US" dirty="0" smtClean="0"/>
              <a:t>After </a:t>
            </a:r>
            <a:r>
              <a:rPr lang="en-US" dirty="0"/>
              <a:t>Y</a:t>
            </a:r>
            <a:r>
              <a:rPr lang="en-US" dirty="0" smtClean="0"/>
              <a:t>ou Choose</a:t>
            </a:r>
            <a:endParaRPr lang="en-US" dirty="0"/>
          </a:p>
          <a:p>
            <a:pPr lvl="1"/>
            <a:r>
              <a:rPr lang="en-US" dirty="0" smtClean="0"/>
              <a:t>Promote in orientation</a:t>
            </a:r>
            <a:endParaRPr lang="en-US" dirty="0"/>
          </a:p>
          <a:p>
            <a:pPr lvl="1"/>
            <a:r>
              <a:rPr lang="en-US" dirty="0" smtClean="0"/>
              <a:t>Promote everywhere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54632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What do you need</a:t>
            </a:r>
          </a:p>
          <a:p>
            <a:pPr lvl="1"/>
            <a:r>
              <a:rPr lang="en-US" dirty="0" smtClean="0"/>
              <a:t>What do they have</a:t>
            </a:r>
          </a:p>
          <a:p>
            <a:pPr lvl="1"/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Test again</a:t>
            </a:r>
          </a:p>
          <a:p>
            <a:pPr lvl="1"/>
            <a:r>
              <a:rPr lang="en-US" dirty="0" smtClean="0"/>
              <a:t>Buy it at the right price</a:t>
            </a:r>
          </a:p>
          <a:p>
            <a:pPr lvl="1"/>
            <a:r>
              <a:rPr lang="en-US" dirty="0" smtClean="0"/>
              <a:t>Promote</a:t>
            </a:r>
          </a:p>
          <a:p>
            <a:pPr lvl="1"/>
            <a:r>
              <a:rPr lang="en-US" dirty="0" smtClean="0"/>
              <a:t>Continue to promote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282798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5715000"/>
            <a:ext cx="3474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Charles H. Frey | Director of Library</a:t>
            </a:r>
          </a:p>
          <a:p>
            <a:r>
              <a:rPr lang="en-US" dirty="0"/>
              <a:t>Munger, Tolles &amp; Olson </a:t>
            </a:r>
            <a:r>
              <a:rPr lang="en-US" dirty="0" smtClean="0"/>
              <a:t>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8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What are the kinds of current </a:t>
            </a:r>
            <a:r>
              <a:rPr lang="en-US" dirty="0"/>
              <a:t>a</a:t>
            </a:r>
            <a:r>
              <a:rPr lang="en-US" dirty="0" smtClean="0"/>
              <a:t>wareness items</a:t>
            </a:r>
          </a:p>
          <a:p>
            <a:pPr lvl="1"/>
            <a:r>
              <a:rPr lang="en-US" dirty="0" smtClean="0"/>
              <a:t>Focus on news</a:t>
            </a:r>
          </a:p>
          <a:p>
            <a:pPr lvl="2"/>
            <a:r>
              <a:rPr lang="en-US" dirty="0" smtClean="0"/>
              <a:t>What are the issues</a:t>
            </a:r>
          </a:p>
          <a:p>
            <a:pPr lvl="2"/>
            <a:r>
              <a:rPr lang="en-US" dirty="0" smtClean="0"/>
              <a:t>What are the options</a:t>
            </a:r>
          </a:p>
          <a:p>
            <a:pPr lvl="2"/>
            <a:r>
              <a:rPr lang="en-US" dirty="0" smtClean="0"/>
              <a:t>What are the variations of those options</a:t>
            </a:r>
          </a:p>
          <a:p>
            <a:pPr lvl="1"/>
            <a:r>
              <a:rPr lang="en-US" dirty="0" smtClean="0"/>
              <a:t>How to make your choice</a:t>
            </a:r>
          </a:p>
          <a:p>
            <a:pPr lvl="1"/>
            <a:r>
              <a:rPr lang="en-US" dirty="0" smtClean="0"/>
              <a:t>What happens </a:t>
            </a:r>
            <a:r>
              <a:rPr lang="en-US" dirty="0"/>
              <a:t>n</a:t>
            </a:r>
            <a:r>
              <a:rPr lang="en-US" dirty="0" smtClean="0"/>
              <a:t>ext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320218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Information</a:t>
            </a:r>
          </a:p>
          <a:p>
            <a:pPr lvl="1"/>
            <a:r>
              <a:rPr lang="en-US" dirty="0" smtClean="0"/>
              <a:t>Definition of “right”</a:t>
            </a:r>
          </a:p>
          <a:p>
            <a:pPr lvl="1"/>
            <a:r>
              <a:rPr lang="en-US" dirty="0" smtClean="0"/>
              <a:t>Manage expectations</a:t>
            </a:r>
          </a:p>
          <a:p>
            <a:r>
              <a:rPr lang="en-US" dirty="0" smtClean="0"/>
              <a:t>Right </a:t>
            </a:r>
            <a:r>
              <a:rPr lang="en-US" dirty="0"/>
              <a:t>Tool</a:t>
            </a:r>
          </a:p>
          <a:p>
            <a:pPr marL="457200" lvl="1" indent="0">
              <a:buNone/>
            </a:pPr>
            <a:r>
              <a:rPr lang="en-US" dirty="0" smtClean="0"/>
              <a:t>-Different things to different people</a:t>
            </a:r>
          </a:p>
          <a:p>
            <a:pPr marL="457200" lvl="1" indent="0">
              <a:buNone/>
            </a:pPr>
            <a:r>
              <a:rPr lang="en-US" dirty="0" smtClean="0"/>
              <a:t>-What is best for the Library is best for everybody, what is best for everybody is best for the Library.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180894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Information Do Our Patrons Want?</a:t>
            </a:r>
          </a:p>
          <a:p>
            <a:pPr lvl="1"/>
            <a:r>
              <a:rPr lang="en-US" dirty="0" smtClean="0"/>
              <a:t>New complaints</a:t>
            </a:r>
          </a:p>
          <a:p>
            <a:pPr lvl="1"/>
            <a:r>
              <a:rPr lang="en-US" dirty="0" smtClean="0"/>
              <a:t>Legislation developments/submissions</a:t>
            </a:r>
          </a:p>
          <a:p>
            <a:pPr lvl="1"/>
            <a:r>
              <a:rPr lang="en-US" dirty="0" smtClean="0"/>
              <a:t>Case treatment</a:t>
            </a:r>
          </a:p>
          <a:p>
            <a:pPr lvl="1"/>
            <a:r>
              <a:rPr lang="en-US" dirty="0" smtClean="0"/>
              <a:t>New docket </a:t>
            </a:r>
            <a:r>
              <a:rPr lang="en-US" dirty="0"/>
              <a:t>f</a:t>
            </a:r>
            <a:r>
              <a:rPr lang="en-US" dirty="0" smtClean="0"/>
              <a:t>ilings</a:t>
            </a:r>
          </a:p>
          <a:p>
            <a:pPr lvl="1"/>
            <a:r>
              <a:rPr lang="en-US" dirty="0" smtClean="0"/>
              <a:t>News:</a:t>
            </a:r>
          </a:p>
          <a:p>
            <a:pPr lvl="2"/>
            <a:r>
              <a:rPr lang="en-US" dirty="0" smtClean="0"/>
              <a:t>People</a:t>
            </a:r>
            <a:endParaRPr lang="en-US" dirty="0"/>
          </a:p>
          <a:p>
            <a:pPr lvl="2"/>
            <a:r>
              <a:rPr lang="en-US" dirty="0" smtClean="0"/>
              <a:t>Companies</a:t>
            </a:r>
          </a:p>
          <a:p>
            <a:pPr lvl="2"/>
            <a:r>
              <a:rPr lang="en-US" dirty="0" smtClean="0"/>
              <a:t>Subjects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190198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0" y="2438400"/>
            <a:ext cx="4038600" cy="2209800"/>
          </a:xfrm>
        </p:spPr>
        <p:txBody>
          <a:bodyPr/>
          <a:lstStyle/>
          <a:p>
            <a:r>
              <a:rPr lang="en-US" dirty="0" smtClean="0"/>
              <a:t>Time</a:t>
            </a:r>
          </a:p>
          <a:p>
            <a:pPr lvl="1"/>
            <a:r>
              <a:rPr lang="en-US" dirty="0"/>
              <a:t>Never before have we had so little time in which to do so much.</a:t>
            </a:r>
          </a:p>
          <a:p>
            <a:pPr marL="1371600" lvl="3" indent="0">
              <a:buNone/>
            </a:pPr>
            <a:r>
              <a:rPr lang="en-US" dirty="0"/>
              <a:t>Franklin Delano Roosevelt</a:t>
            </a:r>
          </a:p>
          <a:p>
            <a:pPr lvl="3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38600" cy="1600200"/>
          </a:xfrm>
        </p:spPr>
        <p:txBody>
          <a:bodyPr/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There’s too much.</a:t>
            </a:r>
          </a:p>
          <a:p>
            <a:pPr marL="1371600" lvl="3" indent="0">
              <a:buNone/>
            </a:pPr>
            <a:r>
              <a:rPr lang="en-US" dirty="0" smtClean="0"/>
              <a:t>Michael Saint-Onge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295400"/>
            <a:ext cx="7772400" cy="9906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/>
              <a:t>Two Problems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0835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Alerts</a:t>
            </a:r>
          </a:p>
          <a:p>
            <a:r>
              <a:rPr lang="en-US" dirty="0" smtClean="0"/>
              <a:t>Newsletters/Dashboards</a:t>
            </a:r>
          </a:p>
          <a:p>
            <a:r>
              <a:rPr lang="en-US" dirty="0" smtClean="0"/>
              <a:t>Administration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Lexis Newsdesk</a:t>
            </a:r>
          </a:p>
          <a:p>
            <a:r>
              <a:rPr lang="en-US" dirty="0" smtClean="0"/>
              <a:t>Westlaw Alert Center</a:t>
            </a:r>
          </a:p>
          <a:p>
            <a:r>
              <a:rPr lang="en-US" dirty="0" smtClean="0"/>
              <a:t>Manzama</a:t>
            </a:r>
          </a:p>
          <a:p>
            <a:r>
              <a:rPr lang="en-US" dirty="0" smtClean="0"/>
              <a:t>Google Alerts</a:t>
            </a:r>
          </a:p>
          <a:p>
            <a:r>
              <a:rPr lang="en-US" dirty="0" smtClean="0"/>
              <a:t>Individual Publications</a:t>
            </a:r>
          </a:p>
          <a:p>
            <a:r>
              <a:rPr lang="en-US" dirty="0" smtClean="0"/>
              <a:t>Many more…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139523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Alerts</a:t>
            </a:r>
          </a:p>
          <a:p>
            <a:pPr lvl="1"/>
            <a:r>
              <a:rPr lang="en-US" dirty="0" smtClean="0"/>
              <a:t>Coverage</a:t>
            </a:r>
          </a:p>
          <a:p>
            <a:pPr lvl="2"/>
            <a:r>
              <a:rPr lang="en-US" dirty="0" smtClean="0"/>
              <a:t>Internal</a:t>
            </a:r>
          </a:p>
          <a:p>
            <a:pPr lvl="2"/>
            <a:r>
              <a:rPr lang="en-US" dirty="0" smtClean="0"/>
              <a:t>External</a:t>
            </a:r>
          </a:p>
          <a:p>
            <a:pPr lvl="2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Search function</a:t>
            </a:r>
          </a:p>
          <a:p>
            <a:pPr lvl="2"/>
            <a:r>
              <a:rPr lang="en-US" dirty="0" smtClean="0"/>
              <a:t>Boolean</a:t>
            </a:r>
          </a:p>
          <a:p>
            <a:pPr lvl="2"/>
            <a:r>
              <a:rPr lang="en-US" dirty="0" smtClean="0"/>
              <a:t>Resource selection</a:t>
            </a:r>
          </a:p>
          <a:p>
            <a:pPr lvl="1"/>
            <a:r>
              <a:rPr lang="en-US" dirty="0" smtClean="0"/>
              <a:t>Delivery</a:t>
            </a:r>
            <a:endParaRPr lang="en-US" dirty="0"/>
          </a:p>
          <a:p>
            <a:pPr lvl="2"/>
            <a:r>
              <a:rPr lang="en-US" dirty="0" smtClean="0"/>
              <a:t>Headlines, blurbs, full text</a:t>
            </a:r>
          </a:p>
          <a:p>
            <a:pPr lvl="2"/>
            <a:r>
              <a:rPr lang="en-US" dirty="0" smtClean="0"/>
              <a:t>Real time, daily, etc.</a:t>
            </a:r>
          </a:p>
          <a:p>
            <a:pPr lvl="2"/>
            <a:r>
              <a:rPr lang="en-US" dirty="0" smtClean="0"/>
              <a:t>Click through/ log 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290150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Newsletters/Dashboards</a:t>
            </a:r>
          </a:p>
          <a:p>
            <a:pPr lvl="1"/>
            <a:r>
              <a:rPr lang="en-US" dirty="0" smtClean="0"/>
              <a:t>Exist?</a:t>
            </a:r>
          </a:p>
          <a:p>
            <a:pPr lvl="1"/>
            <a:r>
              <a:rPr lang="en-US" dirty="0" smtClean="0"/>
              <a:t>Push to intranet, client pages, internal communication</a:t>
            </a:r>
          </a:p>
          <a:p>
            <a:pPr lvl="1"/>
            <a:r>
              <a:rPr lang="en-US" dirty="0" smtClean="0"/>
              <a:t>Customized</a:t>
            </a:r>
          </a:p>
          <a:p>
            <a:pPr lvl="2"/>
            <a:r>
              <a:rPr lang="en-US" dirty="0" smtClean="0"/>
              <a:t>Set to template</a:t>
            </a:r>
          </a:p>
          <a:p>
            <a:pPr lvl="2"/>
            <a:r>
              <a:rPr lang="en-US" dirty="0" smtClean="0"/>
              <a:t>Brand</a:t>
            </a:r>
          </a:p>
          <a:p>
            <a:pPr lvl="1"/>
            <a:r>
              <a:rPr lang="en-US" dirty="0" smtClean="0"/>
              <a:t>Combination of alerts</a:t>
            </a:r>
          </a:p>
          <a:p>
            <a:pPr lvl="1"/>
            <a:r>
              <a:rPr lang="en-US" dirty="0" smtClean="0"/>
              <a:t>Trends and analysis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384128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Manage IDs</a:t>
            </a:r>
          </a:p>
          <a:p>
            <a:pPr lvl="1"/>
            <a:r>
              <a:rPr lang="en-US" dirty="0"/>
              <a:t>Group changes</a:t>
            </a:r>
          </a:p>
          <a:p>
            <a:pPr lvl="2"/>
            <a:r>
              <a:rPr lang="en-US" dirty="0"/>
              <a:t>Change emails</a:t>
            </a:r>
          </a:p>
          <a:p>
            <a:pPr lvl="2"/>
            <a:r>
              <a:rPr lang="en-US" dirty="0"/>
              <a:t>Change </a:t>
            </a:r>
            <a:r>
              <a:rPr lang="en-US" dirty="0" smtClean="0"/>
              <a:t>delivery</a:t>
            </a:r>
          </a:p>
          <a:p>
            <a:pPr lvl="1"/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Mobile access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Awareness</a:t>
            </a:r>
          </a:p>
        </p:txBody>
      </p:sp>
    </p:spTree>
    <p:extLst>
      <p:ext uri="{BB962C8B-B14F-4D97-AF65-F5344CB8AC3E}">
        <p14:creationId xmlns:p14="http://schemas.microsoft.com/office/powerpoint/2010/main" val="3022790543"/>
      </p:ext>
    </p:extLst>
  </p:cSld>
  <p:clrMapOvr>
    <a:masterClrMapping/>
  </p:clrMapOvr>
</p:sld>
</file>

<file path=ppt/theme/theme1.xml><?xml version="1.0" encoding="utf-8"?>
<a:theme xmlns:a="http://schemas.openxmlformats.org/drawingml/2006/main" name="PracticeDe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322</Words>
  <Application>Microsoft Office PowerPoint</Application>
  <PresentationFormat>On-screen Show (4:3)</PresentationFormat>
  <Paragraphs>101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PracticeDev1</vt:lpstr>
      <vt:lpstr>Current Awareness</vt:lpstr>
      <vt:lpstr>Current Awareness</vt:lpstr>
      <vt:lpstr>Current Awareness</vt:lpstr>
      <vt:lpstr>Current Awareness</vt:lpstr>
      <vt:lpstr>Current Awareness</vt:lpstr>
      <vt:lpstr>Current Awareness</vt:lpstr>
      <vt:lpstr>Current Awareness</vt:lpstr>
      <vt:lpstr>Current Awareness</vt:lpstr>
      <vt:lpstr>Current Awareness</vt:lpstr>
      <vt:lpstr>Current Awareness</vt:lpstr>
      <vt:lpstr>Current Awareness</vt:lpstr>
      <vt:lpstr>Current Awareness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