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8" r:id="rId4"/>
    <p:sldId id="258" r:id="rId5"/>
    <p:sldId id="270" r:id="rId6"/>
    <p:sldId id="261" r:id="rId7"/>
    <p:sldId id="271" r:id="rId8"/>
    <p:sldId id="272" r:id="rId9"/>
    <p:sldId id="259" r:id="rId10"/>
    <p:sldId id="269" r:id="rId11"/>
    <p:sldId id="262" r:id="rId12"/>
    <p:sldId id="260" r:id="rId13"/>
    <p:sldId id="266" r:id="rId14"/>
    <p:sldId id="267" r:id="rId15"/>
    <p:sldId id="263" r:id="rId16"/>
    <p:sldId id="264" r:id="rId17"/>
    <p:sldId id="265"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621" autoAdjust="0"/>
  </p:normalViewPr>
  <p:slideViewPr>
    <p:cSldViewPr snapToGrid="0">
      <p:cViewPr varScale="1">
        <p:scale>
          <a:sx n="51" d="100"/>
          <a:sy n="51"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6525460-27F7-4AED-A695-F5FD4972C71B}" type="datetimeFigureOut">
              <a:rPr lang="en-US" smtClean="0"/>
              <a:t>3/3/2016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EAE85D6-662F-49C2-AEE7-B46213F0EEA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947740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525460-27F7-4AED-A695-F5FD4972C71B}"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137968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525460-27F7-4AED-A695-F5FD4972C71B}"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247337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525460-27F7-4AED-A695-F5FD4972C71B}"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159662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6525460-27F7-4AED-A695-F5FD4972C71B}" type="datetimeFigureOut">
              <a:rPr lang="en-US" smtClean="0"/>
              <a:t>3/3/2016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EAE85D6-662F-49C2-AEE7-B46213F0EEA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9207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525460-27F7-4AED-A695-F5FD4972C71B}"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396874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525460-27F7-4AED-A695-F5FD4972C71B}"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79292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525460-27F7-4AED-A695-F5FD4972C71B}"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55177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25460-27F7-4AED-A695-F5FD4972C71B}"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E85D6-662F-49C2-AEE7-B46213F0EEA5}" type="slidenum">
              <a:rPr lang="en-US" smtClean="0"/>
              <a:t>‹#›</a:t>
            </a:fld>
            <a:endParaRPr lang="en-US"/>
          </a:p>
        </p:txBody>
      </p:sp>
    </p:spTree>
    <p:extLst>
      <p:ext uri="{BB962C8B-B14F-4D97-AF65-F5344CB8AC3E}">
        <p14:creationId xmlns:p14="http://schemas.microsoft.com/office/powerpoint/2010/main" val="398822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6525460-27F7-4AED-A695-F5FD4972C71B}" type="datetimeFigureOut">
              <a:rPr lang="en-US" smtClean="0"/>
              <a:t>3/3/2016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EAE85D6-662F-49C2-AEE7-B46213F0EE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301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6525460-27F7-4AED-A695-F5FD4972C71B}" type="datetimeFigureOut">
              <a:rPr lang="en-US" smtClean="0"/>
              <a:t>3/3/2016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EAE85D6-662F-49C2-AEE7-B46213F0EE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508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6525460-27F7-4AED-A695-F5FD4972C71B}" type="datetimeFigureOut">
              <a:rPr lang="en-US" smtClean="0"/>
              <a:t>3/3/2016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EAE85D6-662F-49C2-AEE7-B46213F0EEA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60400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5905" y="-1171000"/>
            <a:ext cx="13923809" cy="9200000"/>
          </a:xfrm>
          <a:prstGeom prst="rect">
            <a:avLst/>
          </a:prstGeom>
        </p:spPr>
      </p:pic>
      <p:sp>
        <p:nvSpPr>
          <p:cNvPr id="5" name="TextBox 4"/>
          <p:cNvSpPr txBox="1"/>
          <p:nvPr/>
        </p:nvSpPr>
        <p:spPr>
          <a:xfrm>
            <a:off x="385011" y="529389"/>
            <a:ext cx="8365958" cy="1446550"/>
          </a:xfrm>
          <a:prstGeom prst="rect">
            <a:avLst/>
          </a:prstGeom>
          <a:noFill/>
        </p:spPr>
        <p:txBody>
          <a:bodyPr wrap="square" rtlCol="0">
            <a:spAutoFit/>
          </a:bodyPr>
          <a:lstStyle/>
          <a:p>
            <a:pPr algn="ctr"/>
            <a:r>
              <a:rPr lang="en-US" sz="2800" dirty="0">
                <a:solidFill>
                  <a:srgbClr val="9900CC"/>
                </a:solidFill>
                <a:effectLst>
                  <a:outerShdw blurRad="38100" dist="19050" dir="2700000" algn="tl">
                    <a:schemeClr val="dk1">
                      <a:alpha val="40000"/>
                    </a:schemeClr>
                  </a:outerShdw>
                </a:effectLst>
              </a:rPr>
              <a:t>The 44</a:t>
            </a:r>
            <a:r>
              <a:rPr lang="en-US" sz="2800" baseline="30000" dirty="0">
                <a:solidFill>
                  <a:srgbClr val="9900CC"/>
                </a:solidFill>
                <a:effectLst>
                  <a:outerShdw blurRad="38100" dist="19050" dir="2700000" algn="tl">
                    <a:schemeClr val="dk1">
                      <a:alpha val="40000"/>
                    </a:schemeClr>
                  </a:outerShdw>
                </a:effectLst>
              </a:rPr>
              <a:t>th</a:t>
            </a:r>
            <a:r>
              <a:rPr lang="en-US" sz="2800" dirty="0">
                <a:solidFill>
                  <a:srgbClr val="9900CC"/>
                </a:solidFill>
                <a:effectLst>
                  <a:outerShdw blurRad="38100" dist="19050" dir="2700000" algn="tl">
                    <a:schemeClr val="dk1">
                      <a:alpha val="40000"/>
                    </a:schemeClr>
                  </a:outerShdw>
                </a:effectLst>
              </a:rPr>
              <a:t> Annual SCALL Spring Institute: March 4-5, 2016</a:t>
            </a:r>
            <a:endParaRPr lang="en-US" sz="2800" dirty="0">
              <a:solidFill>
                <a:srgbClr val="9900CC"/>
              </a:solidFill>
            </a:endParaRPr>
          </a:p>
          <a:p>
            <a:pPr algn="ctr"/>
            <a:r>
              <a:rPr lang="en-US" sz="2800" b="1" dirty="0">
                <a:solidFill>
                  <a:srgbClr val="9900CC"/>
                </a:solidFill>
              </a:rPr>
              <a:t> </a:t>
            </a:r>
            <a:endParaRPr lang="en-US" sz="2800" dirty="0">
              <a:solidFill>
                <a:srgbClr val="9900CC"/>
              </a:solidFill>
            </a:endParaRPr>
          </a:p>
          <a:p>
            <a:pPr algn="ctr"/>
            <a:r>
              <a:rPr lang="en-US" sz="3200" b="1" dirty="0"/>
              <a:t>Upping Your </a:t>
            </a:r>
            <a:r>
              <a:rPr lang="en-US" sz="3200" b="1" dirty="0" smtClean="0"/>
              <a:t>Swagger!</a:t>
            </a:r>
            <a:endParaRPr lang="en-US" sz="3200" dirty="0"/>
          </a:p>
        </p:txBody>
      </p:sp>
    </p:spTree>
    <p:extLst>
      <p:ext uri="{BB962C8B-B14F-4D97-AF65-F5344CB8AC3E}">
        <p14:creationId xmlns:p14="http://schemas.microsoft.com/office/powerpoint/2010/main" val="3687273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Where We’ve Been</a:t>
            </a:r>
            <a:endParaRPr lang="en-US" dirty="0"/>
          </a:p>
        </p:txBody>
      </p:sp>
      <p:sp>
        <p:nvSpPr>
          <p:cNvPr id="3" name="Content Placeholder 2"/>
          <p:cNvSpPr>
            <a:spLocks noGrp="1"/>
          </p:cNvSpPr>
          <p:nvPr>
            <p:ph idx="1"/>
          </p:nvPr>
        </p:nvSpPr>
        <p:spPr>
          <a:xfrm>
            <a:off x="1136073" y="1593273"/>
            <a:ext cx="10224653" cy="4835235"/>
          </a:xfrm>
        </p:spPr>
        <p:txBody>
          <a:bodyPr>
            <a:normAutofit lnSpcReduction="10000"/>
          </a:bodyPr>
          <a:lstStyle/>
          <a:p>
            <a:r>
              <a:rPr lang="en-US" sz="4000" dirty="0" smtClean="0"/>
              <a:t>Why did it happen?</a:t>
            </a:r>
          </a:p>
          <a:p>
            <a:pPr lvl="1"/>
            <a:r>
              <a:rPr lang="en-US" sz="4000" dirty="0" smtClean="0"/>
              <a:t>We were busy!</a:t>
            </a:r>
          </a:p>
          <a:p>
            <a:pPr lvl="1"/>
            <a:r>
              <a:rPr lang="en-US" sz="4000" dirty="0" smtClean="0"/>
              <a:t>We didn’t bill ourselves as </a:t>
            </a:r>
            <a:r>
              <a:rPr lang="en-US" sz="4000" dirty="0" smtClean="0"/>
              <a:t>Technology Experts.</a:t>
            </a:r>
            <a:endParaRPr lang="en-US" sz="4000" dirty="0" smtClean="0"/>
          </a:p>
          <a:p>
            <a:pPr lvl="1"/>
            <a:r>
              <a:rPr lang="en-US" sz="4000" dirty="0" smtClean="0"/>
              <a:t>We are “</a:t>
            </a:r>
            <a:r>
              <a:rPr lang="en-US" sz="4000" dirty="0" smtClean="0"/>
              <a:t>Librarians.”</a:t>
            </a:r>
            <a:endParaRPr lang="en-US" sz="4000" dirty="0" smtClean="0"/>
          </a:p>
          <a:p>
            <a:pPr lvl="1"/>
            <a:r>
              <a:rPr lang="en-US" sz="4000" dirty="0" smtClean="0">
                <a:solidFill>
                  <a:schemeClr val="tx1"/>
                </a:solidFill>
              </a:rPr>
              <a:t>Sexism.</a:t>
            </a:r>
            <a:endParaRPr lang="en-US" sz="4000" dirty="0" smtClean="0">
              <a:solidFill>
                <a:schemeClr val="tx1"/>
              </a:solidFill>
            </a:endParaRPr>
          </a:p>
          <a:p>
            <a:pPr lvl="1"/>
            <a:r>
              <a:rPr lang="en-US" sz="4000" dirty="0" smtClean="0"/>
              <a:t>We didn’t </a:t>
            </a:r>
            <a:r>
              <a:rPr lang="en-US" sz="4000" dirty="0" smtClean="0"/>
              <a:t>go after it.</a:t>
            </a:r>
            <a:endParaRPr lang="en-US" sz="4000" dirty="0" smtClean="0"/>
          </a:p>
          <a:p>
            <a:pPr lvl="1"/>
            <a:r>
              <a:rPr lang="en-US" sz="4000" dirty="0" smtClean="0"/>
              <a:t>We lacked the confidence.</a:t>
            </a:r>
          </a:p>
          <a:p>
            <a:endParaRPr lang="en-US" dirty="0"/>
          </a:p>
        </p:txBody>
      </p:sp>
    </p:spTree>
    <p:extLst>
      <p:ext uri="{BB962C8B-B14F-4D97-AF65-F5344CB8AC3E}">
        <p14:creationId xmlns:p14="http://schemas.microsoft.com/office/powerpoint/2010/main" val="28339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Where We Need To Be</a:t>
            </a:r>
            <a:endParaRPr lang="en-US" dirty="0"/>
          </a:p>
        </p:txBody>
      </p:sp>
      <p:sp>
        <p:nvSpPr>
          <p:cNvPr id="3" name="Content Placeholder 2"/>
          <p:cNvSpPr>
            <a:spLocks noGrp="1"/>
          </p:cNvSpPr>
          <p:nvPr>
            <p:ph idx="1"/>
          </p:nvPr>
        </p:nvSpPr>
        <p:spPr>
          <a:xfrm>
            <a:off x="1801089" y="1662546"/>
            <a:ext cx="10058401" cy="4835236"/>
          </a:xfrm>
        </p:spPr>
        <p:txBody>
          <a:bodyPr>
            <a:normAutofit/>
          </a:bodyPr>
          <a:lstStyle/>
          <a:p>
            <a:pPr lvl="1"/>
            <a:r>
              <a:rPr lang="en-US" sz="3900" dirty="0" smtClean="0"/>
              <a:t>We </a:t>
            </a:r>
            <a:r>
              <a:rPr lang="en-US" sz="3900" dirty="0" smtClean="0"/>
              <a:t>need to </a:t>
            </a:r>
            <a:r>
              <a:rPr lang="en-US" sz="3900" dirty="0" smtClean="0"/>
              <a:t>busy with the right things.</a:t>
            </a:r>
            <a:endParaRPr lang="en-US" sz="3900" dirty="0" smtClean="0"/>
          </a:p>
          <a:p>
            <a:pPr lvl="1"/>
            <a:r>
              <a:rPr lang="en-US" sz="3900" dirty="0" smtClean="0"/>
              <a:t>We need to embrac</a:t>
            </a:r>
            <a:r>
              <a:rPr lang="en-US" sz="3900" dirty="0" smtClean="0"/>
              <a:t>e technology.</a:t>
            </a:r>
            <a:endParaRPr lang="en-US" sz="3900" dirty="0" smtClean="0"/>
          </a:p>
          <a:p>
            <a:pPr lvl="1"/>
            <a:r>
              <a:rPr lang="en-US" sz="3900" dirty="0" smtClean="0"/>
              <a:t>We </a:t>
            </a:r>
            <a:r>
              <a:rPr lang="en-US" sz="3900" dirty="0" smtClean="0"/>
              <a:t>need to be “information” professionals.</a:t>
            </a:r>
            <a:endParaRPr lang="en-US" sz="3900" dirty="0" smtClean="0"/>
          </a:p>
          <a:p>
            <a:pPr lvl="1"/>
            <a:r>
              <a:rPr lang="en-US" sz="3900" dirty="0" smtClean="0"/>
              <a:t>We need to make allies with others.</a:t>
            </a:r>
            <a:endParaRPr lang="en-US" sz="3900" dirty="0" smtClean="0"/>
          </a:p>
          <a:p>
            <a:pPr lvl="1"/>
            <a:r>
              <a:rPr lang="en-US" sz="3900" dirty="0" smtClean="0"/>
              <a:t>We </a:t>
            </a:r>
            <a:r>
              <a:rPr lang="en-US" sz="3900" dirty="0" smtClean="0"/>
              <a:t>need to own it.</a:t>
            </a:r>
            <a:endParaRPr lang="en-US" sz="3900" dirty="0" smtClean="0"/>
          </a:p>
          <a:p>
            <a:pPr lvl="1"/>
            <a:r>
              <a:rPr lang="en-US" sz="3900" dirty="0" smtClean="0"/>
              <a:t>We </a:t>
            </a:r>
            <a:r>
              <a:rPr lang="en-US" sz="3900" dirty="0" smtClean="0"/>
              <a:t>need confidence.  Swagger!</a:t>
            </a:r>
            <a:endParaRPr lang="en-US" sz="3900" dirty="0" smtClean="0"/>
          </a:p>
          <a:p>
            <a:endParaRPr lang="en-US" dirty="0"/>
          </a:p>
        </p:txBody>
      </p:sp>
    </p:spTree>
    <p:extLst>
      <p:ext uri="{BB962C8B-B14F-4D97-AF65-F5344CB8AC3E}">
        <p14:creationId xmlns:p14="http://schemas.microsoft.com/office/powerpoint/2010/main" val="174012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5890" y="92648"/>
            <a:ext cx="4710546" cy="6765352"/>
          </a:xfrm>
          <a:prstGeom prst="rect">
            <a:avLst/>
          </a:prstGeom>
        </p:spPr>
      </p:pic>
    </p:spTree>
    <p:extLst>
      <p:ext uri="{BB962C8B-B14F-4D97-AF65-F5344CB8AC3E}">
        <p14:creationId xmlns:p14="http://schemas.microsoft.com/office/powerpoint/2010/main" val="121045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09" y="353291"/>
            <a:ext cx="9601200" cy="1485900"/>
          </a:xfrm>
        </p:spPr>
        <p:txBody>
          <a:bodyPr/>
          <a:lstStyle/>
          <a:p>
            <a:r>
              <a:rPr lang="en-US" dirty="0" smtClean="0"/>
              <a:t>Myths About Bragging:</a:t>
            </a:r>
            <a:endParaRPr lang="en-US" dirty="0"/>
          </a:p>
        </p:txBody>
      </p:sp>
      <p:sp>
        <p:nvSpPr>
          <p:cNvPr id="3" name="Content Placeholder 2"/>
          <p:cNvSpPr>
            <a:spLocks noGrp="1"/>
          </p:cNvSpPr>
          <p:nvPr>
            <p:ph idx="1"/>
          </p:nvPr>
        </p:nvSpPr>
        <p:spPr>
          <a:xfrm>
            <a:off x="1274618" y="1482436"/>
            <a:ext cx="10460182" cy="5015346"/>
          </a:xfrm>
        </p:spPr>
        <p:txBody>
          <a:bodyPr>
            <a:normAutofit/>
          </a:bodyPr>
          <a:lstStyle/>
          <a:p>
            <a:r>
              <a:rPr lang="en-US" sz="4000" dirty="0" smtClean="0"/>
              <a:t>#1: A job well done speaks for itself.</a:t>
            </a:r>
          </a:p>
          <a:p>
            <a:r>
              <a:rPr lang="en-US" sz="4000" dirty="0" smtClean="0"/>
              <a:t>#2: Bragging is something you do during performance reviews</a:t>
            </a:r>
          </a:p>
          <a:p>
            <a:r>
              <a:rPr lang="en-US" sz="4000" dirty="0" smtClean="0"/>
              <a:t>#3: Humility gets you noticed.</a:t>
            </a:r>
          </a:p>
          <a:p>
            <a:r>
              <a:rPr lang="en-US" sz="4000" dirty="0" smtClean="0"/>
              <a:t>#4: I don’t have to brag; people will do it for me.</a:t>
            </a:r>
          </a:p>
          <a:p>
            <a:r>
              <a:rPr lang="en-US" sz="4000" dirty="0" smtClean="0"/>
              <a:t>#5: Bragging is immodest.</a:t>
            </a:r>
            <a:endParaRPr lang="en-US" sz="4000" dirty="0"/>
          </a:p>
        </p:txBody>
      </p:sp>
    </p:spTree>
    <p:extLst>
      <p:ext uri="{BB962C8B-B14F-4D97-AF65-F5344CB8AC3E}">
        <p14:creationId xmlns:p14="http://schemas.microsoft.com/office/powerpoint/2010/main" val="2459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Reality:</a:t>
            </a:r>
            <a:endParaRPr lang="en-US" dirty="0"/>
          </a:p>
        </p:txBody>
      </p:sp>
      <p:sp>
        <p:nvSpPr>
          <p:cNvPr id="3" name="Content Placeholder 2"/>
          <p:cNvSpPr>
            <a:spLocks noGrp="1"/>
          </p:cNvSpPr>
          <p:nvPr>
            <p:ph idx="1"/>
          </p:nvPr>
        </p:nvSpPr>
        <p:spPr>
          <a:xfrm>
            <a:off x="1371600" y="1898072"/>
            <a:ext cx="10474036" cy="4558146"/>
          </a:xfrm>
        </p:spPr>
        <p:txBody>
          <a:bodyPr>
            <a:normAutofit/>
          </a:bodyPr>
          <a:lstStyle/>
          <a:p>
            <a:r>
              <a:rPr lang="en-US" sz="3600" dirty="0"/>
              <a:t>We need to brag about the right stuff.  In the right way.</a:t>
            </a:r>
          </a:p>
          <a:p>
            <a:r>
              <a:rPr lang="en-US" sz="3600" dirty="0"/>
              <a:t>We need to convey excitement about our work and our accomplishments.</a:t>
            </a:r>
          </a:p>
          <a:p>
            <a:r>
              <a:rPr lang="en-US" sz="3600" dirty="0" smtClean="0"/>
              <a:t>We need to learn how to accept compliments.</a:t>
            </a:r>
          </a:p>
          <a:p>
            <a:r>
              <a:rPr lang="en-US" sz="3600" dirty="0" smtClean="0"/>
              <a:t>We need to learn how to replace “face time.’</a:t>
            </a:r>
          </a:p>
          <a:p>
            <a:r>
              <a:rPr lang="en-US" sz="3600" dirty="0" smtClean="0"/>
              <a:t>We need to believe in ourselves or no one else will.</a:t>
            </a:r>
          </a:p>
          <a:p>
            <a:endParaRPr lang="en-US" dirty="0"/>
          </a:p>
        </p:txBody>
      </p:sp>
    </p:spTree>
    <p:extLst>
      <p:ext uri="{BB962C8B-B14F-4D97-AF65-F5344CB8AC3E}">
        <p14:creationId xmlns:p14="http://schemas.microsoft.com/office/powerpoint/2010/main" val="29515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One</a:t>
            </a:r>
            <a:endParaRPr lang="en-US" dirty="0"/>
          </a:p>
        </p:txBody>
      </p:sp>
      <p:sp>
        <p:nvSpPr>
          <p:cNvPr id="3" name="Content Placeholder 2"/>
          <p:cNvSpPr>
            <a:spLocks noGrp="1"/>
          </p:cNvSpPr>
          <p:nvPr>
            <p:ph idx="1"/>
          </p:nvPr>
        </p:nvSpPr>
        <p:spPr/>
        <p:txBody>
          <a:bodyPr>
            <a:normAutofit/>
          </a:bodyPr>
          <a:lstStyle/>
          <a:p>
            <a:r>
              <a:rPr lang="en-US" sz="4000" dirty="0" smtClean="0"/>
              <a:t>You’ve just been informed that management is considering bringing in a Library Consultant to give the firm advice on the library you manage.</a:t>
            </a:r>
            <a:endParaRPr lang="en-US" sz="4000" dirty="0"/>
          </a:p>
        </p:txBody>
      </p:sp>
    </p:spTree>
    <p:extLst>
      <p:ext uri="{BB962C8B-B14F-4D97-AF65-F5344CB8AC3E}">
        <p14:creationId xmlns:p14="http://schemas.microsoft.com/office/powerpoint/2010/main" val="161354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Two	</a:t>
            </a:r>
            <a:endParaRPr lang="en-US" dirty="0"/>
          </a:p>
        </p:txBody>
      </p:sp>
      <p:sp>
        <p:nvSpPr>
          <p:cNvPr id="3" name="Content Placeholder 2"/>
          <p:cNvSpPr>
            <a:spLocks noGrp="1"/>
          </p:cNvSpPr>
          <p:nvPr>
            <p:ph idx="1"/>
          </p:nvPr>
        </p:nvSpPr>
        <p:spPr>
          <a:xfrm>
            <a:off x="1371599" y="2285999"/>
            <a:ext cx="9989127" cy="3740727"/>
          </a:xfrm>
        </p:spPr>
        <p:txBody>
          <a:bodyPr>
            <a:normAutofit/>
          </a:bodyPr>
          <a:lstStyle/>
          <a:p>
            <a:r>
              <a:rPr lang="en-US" sz="4000" dirty="0" smtClean="0"/>
              <a:t>You know you should get in front of the attorneys at the monthly Practice Area lunch, but they’ve never asked you, and you’re uncomfortable pushing in.  And you’re intimidated, anyway, to speak in front of that many attorneys at once.</a:t>
            </a:r>
            <a:endParaRPr lang="en-US" sz="4000" dirty="0"/>
          </a:p>
        </p:txBody>
      </p:sp>
    </p:spTree>
    <p:extLst>
      <p:ext uri="{BB962C8B-B14F-4D97-AF65-F5344CB8AC3E}">
        <p14:creationId xmlns:p14="http://schemas.microsoft.com/office/powerpoint/2010/main" val="3158371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Three</a:t>
            </a:r>
            <a:endParaRPr lang="en-US" dirty="0"/>
          </a:p>
        </p:txBody>
      </p:sp>
      <p:sp>
        <p:nvSpPr>
          <p:cNvPr id="3" name="Content Placeholder 2"/>
          <p:cNvSpPr>
            <a:spLocks noGrp="1"/>
          </p:cNvSpPr>
          <p:nvPr>
            <p:ph idx="1"/>
          </p:nvPr>
        </p:nvSpPr>
        <p:spPr/>
        <p:txBody>
          <a:bodyPr>
            <a:normAutofit/>
          </a:bodyPr>
          <a:lstStyle/>
          <a:p>
            <a:r>
              <a:rPr lang="en-US" sz="4000" dirty="0" smtClean="0"/>
              <a:t>You’ve been repeatedly passed over for a promotion, or denied a raise.  You feel stuck, unappreciated, undervalued.</a:t>
            </a:r>
            <a:endParaRPr lang="en-US" sz="4000" dirty="0"/>
          </a:p>
        </p:txBody>
      </p:sp>
    </p:spTree>
    <p:extLst>
      <p:ext uri="{BB962C8B-B14F-4D97-AF65-F5344CB8AC3E}">
        <p14:creationId xmlns:p14="http://schemas.microsoft.com/office/powerpoint/2010/main" val="273137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Up your swagger</a:t>
            </a:r>
            <a:endParaRPr lang="en-US" dirty="0"/>
          </a:p>
        </p:txBody>
      </p:sp>
      <p:sp>
        <p:nvSpPr>
          <p:cNvPr id="5" name="Subtitle 4"/>
          <p:cNvSpPr>
            <a:spLocks noGrp="1"/>
          </p:cNvSpPr>
          <p:nvPr>
            <p:ph type="subTitle" idx="1"/>
          </p:nvPr>
        </p:nvSpPr>
        <p:spPr/>
        <p:txBody>
          <a:bodyPr>
            <a:normAutofit/>
          </a:bodyPr>
          <a:lstStyle/>
          <a:p>
            <a:r>
              <a:rPr lang="en-US" sz="4800" dirty="0" smtClean="0"/>
              <a:t>You got this!</a:t>
            </a:r>
            <a:endParaRPr lang="en-US" sz="4800" dirty="0"/>
          </a:p>
        </p:txBody>
      </p:sp>
    </p:spTree>
    <p:extLst>
      <p:ext uri="{BB962C8B-B14F-4D97-AF65-F5344CB8AC3E}">
        <p14:creationId xmlns:p14="http://schemas.microsoft.com/office/powerpoint/2010/main" val="643575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1563" y="1"/>
            <a:ext cx="7062437" cy="6858000"/>
          </a:xfrm>
          <a:prstGeom prst="rect">
            <a:avLst/>
          </a:prstGeom>
        </p:spPr>
      </p:pic>
    </p:spTree>
    <p:extLst>
      <p:ext uri="{BB962C8B-B14F-4D97-AF65-F5344CB8AC3E}">
        <p14:creationId xmlns:p14="http://schemas.microsoft.com/office/powerpoint/2010/main" val="75018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367146"/>
            <a:ext cx="9601200" cy="1485900"/>
          </a:xfrm>
        </p:spPr>
        <p:txBody>
          <a:bodyPr/>
          <a:lstStyle/>
          <a:p>
            <a:r>
              <a:rPr lang="en-US" dirty="0" smtClean="0"/>
              <a:t>RAP</a:t>
            </a:r>
            <a:endParaRPr lang="en-US" dirty="0"/>
          </a:p>
        </p:txBody>
      </p:sp>
      <p:sp>
        <p:nvSpPr>
          <p:cNvPr id="3" name="Content Placeholder 2"/>
          <p:cNvSpPr>
            <a:spLocks noGrp="1"/>
          </p:cNvSpPr>
          <p:nvPr>
            <p:ph idx="1"/>
          </p:nvPr>
        </p:nvSpPr>
        <p:spPr>
          <a:xfrm>
            <a:off x="928255" y="1440873"/>
            <a:ext cx="11028218" cy="5306291"/>
          </a:xfrm>
        </p:spPr>
        <p:txBody>
          <a:bodyPr>
            <a:normAutofit/>
          </a:bodyPr>
          <a:lstStyle/>
          <a:p>
            <a:r>
              <a:rPr lang="en-US" sz="3600" dirty="0" smtClean="0"/>
              <a:t>Reason: </a:t>
            </a:r>
            <a:r>
              <a:rPr lang="en-US" sz="3600" dirty="0" smtClean="0"/>
              <a:t>Look </a:t>
            </a:r>
            <a:r>
              <a:rPr lang="en-US" sz="3600" dirty="0" smtClean="0"/>
              <a:t>at the obstacles that keep us from achieving our </a:t>
            </a:r>
            <a:r>
              <a:rPr lang="en-US" sz="3600" dirty="0" smtClean="0"/>
              <a:t>potential.</a:t>
            </a:r>
            <a:endParaRPr lang="en-US" sz="3600" dirty="0" smtClean="0"/>
          </a:p>
          <a:p>
            <a:r>
              <a:rPr lang="en-US" sz="3600" dirty="0" smtClean="0"/>
              <a:t>Approach: a heart-to-heart conversation about those things that hold us back, with some real world scenarios to use as examples to brainstorm on solutions.</a:t>
            </a:r>
          </a:p>
          <a:p>
            <a:r>
              <a:rPr lang="en-US" sz="3600" dirty="0" smtClean="0"/>
              <a:t>Ultimately, I hope </a:t>
            </a:r>
            <a:r>
              <a:rPr lang="en-US" sz="3600" dirty="0" smtClean="0"/>
              <a:t>our</a:t>
            </a:r>
            <a:r>
              <a:rPr lang="en-US" sz="3600" dirty="0" smtClean="0"/>
              <a:t> </a:t>
            </a:r>
            <a:r>
              <a:rPr lang="en-US" sz="3600" dirty="0" smtClean="0"/>
              <a:t>collective wisdom </a:t>
            </a:r>
            <a:r>
              <a:rPr lang="en-US" sz="3600" dirty="0" smtClean="0"/>
              <a:t>inspires </a:t>
            </a:r>
            <a:r>
              <a:rPr lang="en-US" sz="3600" dirty="0" smtClean="0"/>
              <a:t>all of us to go beyond our comfort zone, to not settle for the status </a:t>
            </a:r>
            <a:r>
              <a:rPr lang="en-US" sz="3600" dirty="0" smtClean="0"/>
              <a:t>quo, and to get our “swagger” up!</a:t>
            </a:r>
            <a:endParaRPr lang="en-US" sz="3600" dirty="0" smtClean="0"/>
          </a:p>
          <a:p>
            <a:pPr marL="0" indent="0">
              <a:buNone/>
            </a:pPr>
            <a:endParaRPr lang="en-US" dirty="0"/>
          </a:p>
        </p:txBody>
      </p:sp>
    </p:spTree>
    <p:extLst>
      <p:ext uri="{BB962C8B-B14F-4D97-AF65-F5344CB8AC3E}">
        <p14:creationId xmlns:p14="http://schemas.microsoft.com/office/powerpoint/2010/main" val="38700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4655" y="230552"/>
            <a:ext cx="4436333" cy="6627448"/>
          </a:xfrm>
          <a:prstGeom prst="rect">
            <a:avLst/>
          </a:prstGeom>
        </p:spPr>
      </p:pic>
    </p:spTree>
    <p:extLst>
      <p:ext uri="{BB962C8B-B14F-4D97-AF65-F5344CB8AC3E}">
        <p14:creationId xmlns:p14="http://schemas.microsoft.com/office/powerpoint/2010/main" val="427246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145473"/>
            <a:ext cx="9601200" cy="1485900"/>
          </a:xfrm>
        </p:spPr>
        <p:txBody>
          <a:bodyPr/>
          <a:lstStyle/>
          <a:p>
            <a:r>
              <a:rPr lang="en-US" dirty="0" smtClean="0"/>
              <a:t>Setting The Stage: Where We’ve Been</a:t>
            </a:r>
            <a:endParaRPr lang="en-US" dirty="0"/>
          </a:p>
        </p:txBody>
      </p:sp>
      <p:sp>
        <p:nvSpPr>
          <p:cNvPr id="3" name="Content Placeholder 2"/>
          <p:cNvSpPr>
            <a:spLocks noGrp="1"/>
          </p:cNvSpPr>
          <p:nvPr>
            <p:ph idx="1"/>
          </p:nvPr>
        </p:nvSpPr>
        <p:spPr>
          <a:xfrm>
            <a:off x="692726" y="1096241"/>
            <a:ext cx="11499273" cy="5761759"/>
          </a:xfrm>
        </p:spPr>
        <p:txBody>
          <a:bodyPr>
            <a:noAutofit/>
          </a:bodyPr>
          <a:lstStyle/>
          <a:p>
            <a:r>
              <a:rPr lang="en-US" sz="3600" dirty="0" smtClean="0"/>
              <a:t>Background</a:t>
            </a:r>
          </a:p>
          <a:p>
            <a:pPr lvl="1"/>
            <a:r>
              <a:rPr lang="en-US" sz="3600" dirty="0" smtClean="0"/>
              <a:t>Speaking in generalities, exceptions </a:t>
            </a:r>
            <a:r>
              <a:rPr lang="en-US" sz="3600" dirty="0" smtClean="0"/>
              <a:t>exist.</a:t>
            </a:r>
            <a:endParaRPr lang="en-US" sz="3600" dirty="0" smtClean="0"/>
          </a:p>
          <a:p>
            <a:pPr lvl="1"/>
            <a:r>
              <a:rPr lang="en-US" sz="3600" dirty="0" smtClean="0"/>
              <a:t>Not an accusation, but an </a:t>
            </a:r>
            <a:r>
              <a:rPr lang="en-US" sz="3600" dirty="0" smtClean="0"/>
              <a:t>observation.</a:t>
            </a:r>
            <a:endParaRPr lang="en-US" sz="3600" dirty="0" smtClean="0"/>
          </a:p>
          <a:p>
            <a:pPr lvl="1"/>
            <a:r>
              <a:rPr lang="en-US" sz="3600" dirty="0" smtClean="0"/>
              <a:t>While the examples I frequently use are in law firms, they apply to law schools and government libraries as well.</a:t>
            </a:r>
          </a:p>
          <a:p>
            <a:pPr lvl="1"/>
            <a:endParaRPr lang="en-US" sz="3600" dirty="0" smtClean="0"/>
          </a:p>
          <a:p>
            <a:r>
              <a:rPr lang="en-US" sz="3600" dirty="0" smtClean="0"/>
              <a:t>Biggest heartbreak </a:t>
            </a:r>
            <a:r>
              <a:rPr lang="en-US" sz="3600" dirty="0" smtClean="0"/>
              <a:t>in the Law Librarian Profession:</a:t>
            </a:r>
          </a:p>
          <a:p>
            <a:pPr marL="0" indent="0">
              <a:buNone/>
            </a:pPr>
            <a:r>
              <a:rPr lang="en-US" sz="3600" dirty="0" smtClean="0"/>
              <a:t>              </a:t>
            </a:r>
            <a:r>
              <a:rPr lang="en-US" sz="3600" b="1" dirty="0" smtClean="0"/>
              <a:t>The Knowledge Management Debacle</a:t>
            </a:r>
          </a:p>
          <a:p>
            <a:endParaRPr lang="en-US" sz="4000" dirty="0"/>
          </a:p>
        </p:txBody>
      </p:sp>
    </p:spTree>
    <p:extLst>
      <p:ext uri="{BB962C8B-B14F-4D97-AF65-F5344CB8AC3E}">
        <p14:creationId xmlns:p14="http://schemas.microsoft.com/office/powerpoint/2010/main" val="21993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Management:</a:t>
            </a:r>
            <a:endParaRPr lang="en-US" dirty="0"/>
          </a:p>
        </p:txBody>
      </p:sp>
      <p:sp>
        <p:nvSpPr>
          <p:cNvPr id="3" name="Content Placeholder 2"/>
          <p:cNvSpPr>
            <a:spLocks noGrp="1"/>
          </p:cNvSpPr>
          <p:nvPr>
            <p:ph idx="1"/>
          </p:nvPr>
        </p:nvSpPr>
        <p:spPr/>
        <p:txBody>
          <a:bodyPr>
            <a:normAutofit/>
          </a:bodyPr>
          <a:lstStyle/>
          <a:p>
            <a:r>
              <a:rPr lang="en-US" sz="3600" b="1" i="1" dirty="0" smtClean="0"/>
              <a:t>Knowledge management </a:t>
            </a:r>
            <a:r>
              <a:rPr lang="en-US" sz="3600" dirty="0" smtClean="0"/>
              <a:t>is the process of capturing, distributing, and effectively using knowledge within an organization.</a:t>
            </a:r>
            <a:endParaRPr lang="en-US" sz="3600" dirty="0"/>
          </a:p>
        </p:txBody>
      </p:sp>
    </p:spTree>
    <p:extLst>
      <p:ext uri="{BB962C8B-B14F-4D97-AF65-F5344CB8AC3E}">
        <p14:creationId xmlns:p14="http://schemas.microsoft.com/office/powerpoint/2010/main" val="213526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Where We’ve Been</a:t>
            </a:r>
            <a:endParaRPr lang="en-US" dirty="0"/>
          </a:p>
        </p:txBody>
      </p:sp>
      <p:sp>
        <p:nvSpPr>
          <p:cNvPr id="3" name="Content Placeholder 2"/>
          <p:cNvSpPr>
            <a:spLocks noGrp="1"/>
          </p:cNvSpPr>
          <p:nvPr>
            <p:ph idx="1"/>
          </p:nvPr>
        </p:nvSpPr>
        <p:spPr>
          <a:xfrm>
            <a:off x="1136073" y="1593273"/>
            <a:ext cx="10224653" cy="4835235"/>
          </a:xfrm>
        </p:spPr>
        <p:txBody>
          <a:bodyPr>
            <a:normAutofit/>
          </a:bodyPr>
          <a:lstStyle/>
          <a:p>
            <a:r>
              <a:rPr lang="en-US" sz="4000" dirty="0" smtClean="0"/>
              <a:t>Why did it happen?</a:t>
            </a:r>
          </a:p>
          <a:p>
            <a:pPr lvl="1"/>
            <a:r>
              <a:rPr lang="en-US" sz="4000" dirty="0" smtClean="0"/>
              <a:t>We were busy!</a:t>
            </a:r>
          </a:p>
          <a:p>
            <a:pPr lvl="1"/>
            <a:r>
              <a:rPr lang="en-US" sz="4000" dirty="0" smtClean="0"/>
              <a:t>We didn’t bill ourselves as </a:t>
            </a:r>
            <a:r>
              <a:rPr lang="en-US" sz="4000" dirty="0" smtClean="0"/>
              <a:t>Technology Experts.</a:t>
            </a:r>
            <a:endParaRPr lang="en-US" sz="4000" dirty="0" smtClean="0"/>
          </a:p>
          <a:p>
            <a:pPr lvl="1"/>
            <a:r>
              <a:rPr lang="en-US" sz="4000" dirty="0" smtClean="0"/>
              <a:t>We are “</a:t>
            </a:r>
            <a:r>
              <a:rPr lang="en-US" sz="4000" dirty="0" smtClean="0"/>
              <a:t>Librarians.”</a:t>
            </a:r>
            <a:endParaRPr lang="en-US" sz="4000" dirty="0" smtClean="0"/>
          </a:p>
          <a:p>
            <a:pPr marL="530352" lvl="1" indent="0">
              <a:buNone/>
            </a:pPr>
            <a:endParaRPr lang="en-US" sz="4000" dirty="0" smtClean="0">
              <a:solidFill>
                <a:schemeClr val="tx1"/>
              </a:solidFill>
            </a:endParaRPr>
          </a:p>
          <a:p>
            <a:endParaRPr lang="en-US" dirty="0"/>
          </a:p>
        </p:txBody>
      </p:sp>
    </p:spTree>
    <p:extLst>
      <p:ext uri="{BB962C8B-B14F-4D97-AF65-F5344CB8AC3E}">
        <p14:creationId xmlns:p14="http://schemas.microsoft.com/office/powerpoint/2010/main" val="10889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55273" y="24874"/>
            <a:ext cx="7508788" cy="6833125"/>
          </a:xfrm>
          <a:prstGeom prst="rect">
            <a:avLst/>
          </a:prstGeom>
        </p:spPr>
      </p:pic>
    </p:spTree>
    <p:extLst>
      <p:ext uri="{BB962C8B-B14F-4D97-AF65-F5344CB8AC3E}">
        <p14:creationId xmlns:p14="http://schemas.microsoft.com/office/powerpoint/2010/main" val="542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Where We’ve Been</a:t>
            </a:r>
            <a:endParaRPr lang="en-US" dirty="0"/>
          </a:p>
        </p:txBody>
      </p:sp>
      <p:sp>
        <p:nvSpPr>
          <p:cNvPr id="3" name="Content Placeholder 2"/>
          <p:cNvSpPr>
            <a:spLocks noGrp="1"/>
          </p:cNvSpPr>
          <p:nvPr>
            <p:ph idx="1"/>
          </p:nvPr>
        </p:nvSpPr>
        <p:spPr>
          <a:xfrm>
            <a:off x="1136073" y="1593273"/>
            <a:ext cx="10224653" cy="4835235"/>
          </a:xfrm>
        </p:spPr>
        <p:txBody>
          <a:bodyPr>
            <a:normAutofit/>
          </a:bodyPr>
          <a:lstStyle/>
          <a:p>
            <a:r>
              <a:rPr lang="en-US" sz="4000" dirty="0" smtClean="0"/>
              <a:t>Why did it happen?</a:t>
            </a:r>
          </a:p>
          <a:p>
            <a:pPr lvl="1"/>
            <a:r>
              <a:rPr lang="en-US" sz="4000" dirty="0" smtClean="0"/>
              <a:t>We were busy!</a:t>
            </a:r>
          </a:p>
          <a:p>
            <a:pPr lvl="1"/>
            <a:r>
              <a:rPr lang="en-US" sz="4000" dirty="0" smtClean="0"/>
              <a:t>We didn’t bill ourselves as </a:t>
            </a:r>
            <a:r>
              <a:rPr lang="en-US" sz="4000" dirty="0" smtClean="0"/>
              <a:t>Technology Experts.</a:t>
            </a:r>
            <a:endParaRPr lang="en-US" sz="4000" dirty="0" smtClean="0"/>
          </a:p>
          <a:p>
            <a:pPr lvl="1"/>
            <a:r>
              <a:rPr lang="en-US" sz="4000" dirty="0" smtClean="0"/>
              <a:t>We are “</a:t>
            </a:r>
            <a:r>
              <a:rPr lang="en-US" sz="4000" dirty="0" smtClean="0"/>
              <a:t>Librarians.”</a:t>
            </a:r>
            <a:endParaRPr lang="en-US" sz="4000" dirty="0" smtClean="0"/>
          </a:p>
          <a:p>
            <a:pPr lvl="1"/>
            <a:r>
              <a:rPr lang="en-US" sz="4000" dirty="0" smtClean="0">
                <a:solidFill>
                  <a:schemeClr val="tx1"/>
                </a:solidFill>
              </a:rPr>
              <a:t>Sexism.</a:t>
            </a:r>
            <a:endParaRPr lang="en-US" sz="4000" dirty="0" smtClean="0">
              <a:solidFill>
                <a:schemeClr val="tx1"/>
              </a:solidFill>
            </a:endParaRPr>
          </a:p>
          <a:p>
            <a:endParaRPr lang="en-US" dirty="0"/>
          </a:p>
        </p:txBody>
      </p:sp>
    </p:spTree>
    <p:extLst>
      <p:ext uri="{BB962C8B-B14F-4D97-AF65-F5344CB8AC3E}">
        <p14:creationId xmlns:p14="http://schemas.microsoft.com/office/powerpoint/2010/main" val="1036865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49344" y="53047"/>
            <a:ext cx="8893311" cy="6751905"/>
          </a:xfrm>
          <a:prstGeom prst="rect">
            <a:avLst/>
          </a:prstGeom>
        </p:spPr>
      </p:pic>
    </p:spTree>
    <p:extLst>
      <p:ext uri="{BB962C8B-B14F-4D97-AF65-F5344CB8AC3E}">
        <p14:creationId xmlns:p14="http://schemas.microsoft.com/office/powerpoint/2010/main" val="563046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1831</TotalTime>
  <Words>545</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Franklin Gothic Book</vt:lpstr>
      <vt:lpstr>Crop</vt:lpstr>
      <vt:lpstr>PowerPoint Presentation</vt:lpstr>
      <vt:lpstr>RAP</vt:lpstr>
      <vt:lpstr>PowerPoint Presentation</vt:lpstr>
      <vt:lpstr>Setting The Stage: Where We’ve Been</vt:lpstr>
      <vt:lpstr>Knowledge Management:</vt:lpstr>
      <vt:lpstr>Setting The Stage: Where We’ve Been</vt:lpstr>
      <vt:lpstr>PowerPoint Presentation</vt:lpstr>
      <vt:lpstr>Setting The Stage: Where We’ve Been</vt:lpstr>
      <vt:lpstr>PowerPoint Presentation</vt:lpstr>
      <vt:lpstr>Setting The Stage: Where We’ve Been</vt:lpstr>
      <vt:lpstr>The Future: Where We Need To Be</vt:lpstr>
      <vt:lpstr>PowerPoint Presentation</vt:lpstr>
      <vt:lpstr>Myths About Bragging:</vt:lpstr>
      <vt:lpstr>The New Reality:</vt:lpstr>
      <vt:lpstr>Scenario One</vt:lpstr>
      <vt:lpstr>Scenario Two </vt:lpstr>
      <vt:lpstr>Scenario Three</vt:lpstr>
      <vt:lpstr>Up your swagger</vt:lpstr>
      <vt:lpstr>PowerPoint Presentation</vt:lpstr>
    </vt:vector>
  </TitlesOfParts>
  <Company>Reed Elsevier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Saint-Onge, Michael (LNG-LAX)</dc:creator>
  <cp:lastModifiedBy>Saint-Onge, Michael (LNG-LAX)</cp:lastModifiedBy>
  <cp:revision>10</cp:revision>
  <dcterms:created xsi:type="dcterms:W3CDTF">2015-10-29T19:07:37Z</dcterms:created>
  <dcterms:modified xsi:type="dcterms:W3CDTF">2016-03-04T17:49:38Z</dcterms:modified>
</cp:coreProperties>
</file>