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2-->
<p:presentation xmlns:r="http://schemas.openxmlformats.org/officeDocument/2006/relationships" xmlns:a="http://schemas.openxmlformats.org/drawingml/2006/main" xmlns:p="http://schemas.openxmlformats.org/presentationml/2006/main" removePersonalInfoOnSave="1" embedTrueTypeFonts="1" saveSubsetFonts="1">
  <p:sldMasterIdLst>
    <p:sldMasterId id="2147483648" r:id="rId1"/>
  </p:sldMasterIdLst>
  <p:notesMasterIdLst>
    <p:notesMasterId r:id="rId2"/>
  </p:notesMasterIdLst>
  <p:handoutMasterIdLst>
    <p:handoutMasterId r:id="rId3"/>
  </p:handoutMasterIdLst>
  <p:sldIdLst>
    <p:sldId id="256" r:id="rId4"/>
    <p:sldId id="257" r:id="rId5"/>
    <p:sldId id="260" r:id="rId6"/>
    <p:sldId id="264" r:id="rId7"/>
    <p:sldId id="259" r:id="rId8"/>
    <p:sldId id="286" r:id="rId9"/>
    <p:sldId id="261" r:id="rId10"/>
    <p:sldId id="266" r:id="rId11"/>
    <p:sldId id="270" r:id="rId12"/>
    <p:sldId id="288" r:id="rId13"/>
    <p:sldId id="272" r:id="rId14"/>
    <p:sldId id="278" r:id="rId15"/>
    <p:sldId id="273" r:id="rId16"/>
    <p:sldId id="289" r:id="rId17"/>
    <p:sldId id="279" r:id="rId18"/>
    <p:sldId id="274" r:id="rId19"/>
    <p:sldId id="290" r:id="rId20"/>
    <p:sldId id="292" r:id="rId21"/>
    <p:sldId id="280" r:id="rId22"/>
    <p:sldId id="275" r:id="rId23"/>
    <p:sldId id="296" r:id="rId24"/>
    <p:sldId id="298" r:id="rId25"/>
    <p:sldId id="295" r:id="rId26"/>
    <p:sldId id="276" r:id="rId27"/>
    <p:sldId id="297" r:id="rId28"/>
    <p:sldId id="277" r:id="rId29"/>
    <p:sldId id="271" r:id="rId30"/>
    <p:sldId id="283" r:id="rId31"/>
    <p:sldId id="284" r:id="rId32"/>
    <p:sldId id="269" r:id="rId33"/>
    <p:sldId id="267" r:id="rId34"/>
    <p:sldId id="262"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Public Sans" panose="020B0604020202020204" charset="0"/>
      <p:regular r:id="rId41"/>
    </p:embeddedFont>
    <p:embeddedFont>
      <p:font typeface="Segoe UI" panose="020B0502040204020203" pitchFamily="34" charset="0"/>
      <p:regular r:id="rId42"/>
      <p:bold r:id="rId43"/>
      <p:italic r:id="rId44"/>
      <p:boldItalic r:id="rId4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BFC71-C615-39DC-41D6-7893C961B035}" v="209" dt="2024-02-21T00:15:16.212"/>
    <p1510:client id="{FBEF1074-6F2A-CA49-9020-918EA64649AE}" v="192" dt="2024-02-21T23:11:29.234"/>
  </p1510:revLst>
</p1510:revInfo>
</file>

<file path=ppt/tableStyles.xml><?xml version="1.0" encoding="utf-8"?>
<a:tblStyleLst xmlns:r="http://schemas.openxmlformats.org/officeDocument/2006/relationships"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fill>
          <a:solidFill>
            <a:schemeClr val="accent2">
              <a:alpha val="40000"/>
            </a:schemeClr>
          </a:solidFill>
        </a:fill>
      </a:tcStyle>
    </a:band1H>
    <a:band1V>
      <a:tcStyle>
        <a:tcBdr>
          <a:top>
            <a:lnRef idx="1">
              <a:schemeClr val="accent2"/>
            </a:lnRef>
          </a:top>
          <a:bottom>
            <a:lnRef idx="1">
              <a:schemeClr val="accent2"/>
            </a:lnRef>
          </a:bottom>
        </a:tcBdr>
        <a:fill>
          <a:solidFill>
            <a:schemeClr val="accent2">
              <a:alpha val="40000"/>
            </a:schemeClr>
          </a:solidFill>
        </a:fill>
      </a:tcStyle>
    </a:band1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1.xml" /><Relationship Id="rId37" Type="http://schemas.openxmlformats.org/officeDocument/2006/relationships/font" Target="fonts/font1.fntdata" /><Relationship Id="rId38" Type="http://schemas.openxmlformats.org/officeDocument/2006/relationships/font" Target="fonts/font2.fntdata" /><Relationship Id="rId39" Type="http://schemas.openxmlformats.org/officeDocument/2006/relationships/font" Target="fonts/font3.fntdata" /><Relationship Id="rId4" Type="http://schemas.openxmlformats.org/officeDocument/2006/relationships/slide" Target="slides/slide1.xml" /><Relationship Id="rId40" Type="http://schemas.openxmlformats.org/officeDocument/2006/relationships/font" Target="fonts/font4.fntdata" /><Relationship Id="rId41" Type="http://schemas.openxmlformats.org/officeDocument/2006/relationships/font" Target="fonts/font5.fntdata" /><Relationship Id="rId42" Type="http://schemas.openxmlformats.org/officeDocument/2006/relationships/font" Target="fonts/font6.fntdata" /><Relationship Id="rId43" Type="http://schemas.openxmlformats.org/officeDocument/2006/relationships/font" Target="fonts/font7.fntdata" /><Relationship Id="rId44" Type="http://schemas.openxmlformats.org/officeDocument/2006/relationships/font" Target="fonts/font8.fntdata" /><Relationship Id="rId45" Type="http://schemas.openxmlformats.org/officeDocument/2006/relationships/font" Target="fonts/font9.fntdata"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microsoft.com/office/2015/10/relationships/revisionInfo" Target="revisionInfo.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854407-A273-4BDA-9B8F-51700E00E66F}" type="datetimeFigureOut">
              <a:rPr lang="en-US" smtClean="0"/>
              <a:t>2/21/2024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348791-3D72-4B1C-9972-1073EB0A7641}" type="slidenum">
              <a:rPr lang="en-US" smtClean="0"/>
              <a:t>‹#›</a:t>
            </a:fld>
            <a:endParaRPr lang="en-US"/>
          </a:p>
        </p:txBody>
      </p:sp>
    </p:spTree>
    <p:extLst>
      <p:ext uri="{BB962C8B-B14F-4D97-AF65-F5344CB8AC3E}">
        <p14:creationId xmlns:p14="http://schemas.microsoft.com/office/powerpoint/2010/main" val="3216324675"/>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85AEA-A70E-47CA-AA62-A78DBB47A598}"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23DBA-118C-41D9-9DA9-106E88C98D51}" type="slidenum">
              <a:rPr lang="en-US" smtClean="0"/>
              <a:t>‹#›</a:t>
            </a:fld>
            <a:endParaRPr lang="en-US"/>
          </a:p>
        </p:txBody>
      </p:sp>
    </p:spTree>
    <p:extLst>
      <p:ext uri="{BB962C8B-B14F-4D97-AF65-F5344CB8AC3E}">
        <p14:creationId xmlns:p14="http://schemas.microsoft.com/office/powerpoint/2010/main" val="167915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1</a:t>
            </a:fld>
            <a:endParaRPr lang="en-US"/>
          </a:p>
        </p:txBody>
      </p:sp>
    </p:spTree>
    <p:extLst>
      <p:ext uri="{BB962C8B-B14F-4D97-AF65-F5344CB8AC3E}">
        <p14:creationId xmlns:p14="http://schemas.microsoft.com/office/powerpoint/2010/main" val="328055173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10</a:t>
            </a:fld>
            <a:endParaRPr lang="en-US"/>
          </a:p>
        </p:txBody>
      </p:sp>
    </p:spTree>
    <p:extLst>
      <p:ext uri="{BB962C8B-B14F-4D97-AF65-F5344CB8AC3E}">
        <p14:creationId xmlns:p14="http://schemas.microsoft.com/office/powerpoint/2010/main" val="355540763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11</a:t>
            </a:fld>
            <a:endParaRPr lang="en-US"/>
          </a:p>
        </p:txBody>
      </p:sp>
    </p:spTree>
    <p:extLst>
      <p:ext uri="{BB962C8B-B14F-4D97-AF65-F5344CB8AC3E}">
        <p14:creationId xmlns:p14="http://schemas.microsoft.com/office/powerpoint/2010/main" val="13127483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79"/>
              </a:lnSpc>
            </a:pPr>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12</a:t>
            </a:fld>
            <a:endParaRPr lang="en-US"/>
          </a:p>
        </p:txBody>
      </p:sp>
    </p:spTree>
    <p:extLst>
      <p:ext uri="{BB962C8B-B14F-4D97-AF65-F5344CB8AC3E}">
        <p14:creationId xmlns:p14="http://schemas.microsoft.com/office/powerpoint/2010/main" val="370392393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13</a:t>
            </a:fld>
            <a:endParaRPr lang="en-US"/>
          </a:p>
        </p:txBody>
      </p:sp>
    </p:spTree>
    <p:extLst>
      <p:ext uri="{BB962C8B-B14F-4D97-AF65-F5344CB8AC3E}">
        <p14:creationId xmlns:p14="http://schemas.microsoft.com/office/powerpoint/2010/main" val="27364311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14</a:t>
            </a:fld>
            <a:endParaRPr lang="en-US"/>
          </a:p>
        </p:txBody>
      </p:sp>
    </p:spTree>
    <p:extLst>
      <p:ext uri="{BB962C8B-B14F-4D97-AF65-F5344CB8AC3E}">
        <p14:creationId xmlns:p14="http://schemas.microsoft.com/office/powerpoint/2010/main" val="381822086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15</a:t>
            </a:fld>
            <a:endParaRPr lang="en-US"/>
          </a:p>
        </p:txBody>
      </p:sp>
    </p:spTree>
    <p:extLst>
      <p:ext uri="{BB962C8B-B14F-4D97-AF65-F5344CB8AC3E}">
        <p14:creationId xmlns:p14="http://schemas.microsoft.com/office/powerpoint/2010/main" val="47816082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79"/>
              </a:lnSpc>
            </a:pPr>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16</a:t>
            </a:fld>
            <a:endParaRPr lang="en-US"/>
          </a:p>
        </p:txBody>
      </p:sp>
    </p:spTree>
    <p:extLst>
      <p:ext uri="{BB962C8B-B14F-4D97-AF65-F5344CB8AC3E}">
        <p14:creationId xmlns:p14="http://schemas.microsoft.com/office/powerpoint/2010/main" val="134985613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17</a:t>
            </a:fld>
            <a:endParaRPr lang="en-US"/>
          </a:p>
        </p:txBody>
      </p:sp>
    </p:spTree>
    <p:extLst>
      <p:ext uri="{BB962C8B-B14F-4D97-AF65-F5344CB8AC3E}">
        <p14:creationId xmlns:p14="http://schemas.microsoft.com/office/powerpoint/2010/main" val="6613890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18</a:t>
            </a:fld>
            <a:endParaRPr lang="en-US"/>
          </a:p>
        </p:txBody>
      </p:sp>
    </p:spTree>
    <p:extLst>
      <p:ext uri="{BB962C8B-B14F-4D97-AF65-F5344CB8AC3E}">
        <p14:creationId xmlns:p14="http://schemas.microsoft.com/office/powerpoint/2010/main" val="276512501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19</a:t>
            </a:fld>
            <a:endParaRPr lang="en-US"/>
          </a:p>
        </p:txBody>
      </p:sp>
    </p:spTree>
    <p:extLst>
      <p:ext uri="{BB962C8B-B14F-4D97-AF65-F5344CB8AC3E}">
        <p14:creationId xmlns:p14="http://schemas.microsoft.com/office/powerpoint/2010/main" val="29403211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2</a:t>
            </a:fld>
            <a:endParaRPr lang="en-US"/>
          </a:p>
        </p:txBody>
      </p:sp>
    </p:spTree>
    <p:extLst>
      <p:ext uri="{BB962C8B-B14F-4D97-AF65-F5344CB8AC3E}">
        <p14:creationId xmlns:p14="http://schemas.microsoft.com/office/powerpoint/2010/main" val="248231529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20</a:t>
            </a:fld>
            <a:endParaRPr lang="en-US"/>
          </a:p>
        </p:txBody>
      </p:sp>
    </p:spTree>
    <p:extLst>
      <p:ext uri="{BB962C8B-B14F-4D97-AF65-F5344CB8AC3E}">
        <p14:creationId xmlns:p14="http://schemas.microsoft.com/office/powerpoint/2010/main" val="309122528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21</a:t>
            </a:fld>
            <a:endParaRPr lang="en-US"/>
          </a:p>
        </p:txBody>
      </p:sp>
    </p:spTree>
    <p:extLst>
      <p:ext uri="{BB962C8B-B14F-4D97-AF65-F5344CB8AC3E}">
        <p14:creationId xmlns:p14="http://schemas.microsoft.com/office/powerpoint/2010/main" val="345484823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22</a:t>
            </a:fld>
            <a:endParaRPr lang="en-US"/>
          </a:p>
        </p:txBody>
      </p:sp>
    </p:spTree>
    <p:extLst>
      <p:ext uri="{BB962C8B-B14F-4D97-AF65-F5344CB8AC3E}">
        <p14:creationId xmlns:p14="http://schemas.microsoft.com/office/powerpoint/2010/main" val="25330659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23</a:t>
            </a:fld>
            <a:endParaRPr lang="en-US"/>
          </a:p>
        </p:txBody>
      </p:sp>
    </p:spTree>
    <p:extLst>
      <p:ext uri="{BB962C8B-B14F-4D97-AF65-F5344CB8AC3E}">
        <p14:creationId xmlns:p14="http://schemas.microsoft.com/office/powerpoint/2010/main" val="167688236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24</a:t>
            </a:fld>
            <a:endParaRPr lang="en-US"/>
          </a:p>
        </p:txBody>
      </p:sp>
    </p:spTree>
    <p:extLst>
      <p:ext uri="{BB962C8B-B14F-4D97-AF65-F5344CB8AC3E}">
        <p14:creationId xmlns:p14="http://schemas.microsoft.com/office/powerpoint/2010/main" val="300031467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25</a:t>
            </a:fld>
            <a:endParaRPr lang="en-US"/>
          </a:p>
        </p:txBody>
      </p:sp>
    </p:spTree>
    <p:extLst>
      <p:ext uri="{BB962C8B-B14F-4D97-AF65-F5344CB8AC3E}">
        <p14:creationId xmlns:p14="http://schemas.microsoft.com/office/powerpoint/2010/main" val="340784521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26</a:t>
            </a:fld>
            <a:endParaRPr lang="en-US"/>
          </a:p>
        </p:txBody>
      </p:sp>
    </p:spTree>
    <p:extLst>
      <p:ext uri="{BB962C8B-B14F-4D97-AF65-F5344CB8AC3E}">
        <p14:creationId xmlns:p14="http://schemas.microsoft.com/office/powerpoint/2010/main" val="149525310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27</a:t>
            </a:fld>
            <a:endParaRPr lang="en-US"/>
          </a:p>
        </p:txBody>
      </p:sp>
    </p:spTree>
    <p:extLst>
      <p:ext uri="{BB962C8B-B14F-4D97-AF65-F5344CB8AC3E}">
        <p14:creationId xmlns:p14="http://schemas.microsoft.com/office/powerpoint/2010/main" val="203176866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6223DBA-118C-41D9-9DA9-106E88C98D51}" type="slidenum">
              <a:rPr lang="en-US" smtClean="0"/>
              <a:t>28</a:t>
            </a:fld>
            <a:endParaRPr lang="en-US"/>
          </a:p>
        </p:txBody>
      </p:sp>
    </p:spTree>
    <p:extLst>
      <p:ext uri="{BB962C8B-B14F-4D97-AF65-F5344CB8AC3E}">
        <p14:creationId xmlns:p14="http://schemas.microsoft.com/office/powerpoint/2010/main" val="133458952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29</a:t>
            </a:fld>
            <a:endParaRPr lang="en-US"/>
          </a:p>
        </p:txBody>
      </p:sp>
    </p:spTree>
    <p:extLst>
      <p:ext uri="{BB962C8B-B14F-4D97-AF65-F5344CB8AC3E}">
        <p14:creationId xmlns:p14="http://schemas.microsoft.com/office/powerpoint/2010/main" val="543314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3</a:t>
            </a:fld>
            <a:endParaRPr lang="en-US"/>
          </a:p>
        </p:txBody>
      </p:sp>
    </p:spTree>
    <p:extLst>
      <p:ext uri="{BB962C8B-B14F-4D97-AF65-F5344CB8AC3E}">
        <p14:creationId xmlns:p14="http://schemas.microsoft.com/office/powerpoint/2010/main" val="130789517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30</a:t>
            </a:fld>
            <a:endParaRPr lang="en-US"/>
          </a:p>
        </p:txBody>
      </p:sp>
    </p:spTree>
    <p:extLst>
      <p:ext uri="{BB962C8B-B14F-4D97-AF65-F5344CB8AC3E}">
        <p14:creationId xmlns:p14="http://schemas.microsoft.com/office/powerpoint/2010/main" val="168426778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31</a:t>
            </a:fld>
            <a:endParaRPr lang="en-US"/>
          </a:p>
        </p:txBody>
      </p:sp>
    </p:spTree>
    <p:extLst>
      <p:ext uri="{BB962C8B-B14F-4D97-AF65-F5344CB8AC3E}">
        <p14:creationId xmlns:p14="http://schemas.microsoft.com/office/powerpoint/2010/main" val="3246155645"/>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32</a:t>
            </a:fld>
            <a:endParaRPr lang="en-US"/>
          </a:p>
        </p:txBody>
      </p:sp>
    </p:spTree>
    <p:extLst>
      <p:ext uri="{BB962C8B-B14F-4D97-AF65-F5344CB8AC3E}">
        <p14:creationId xmlns:p14="http://schemas.microsoft.com/office/powerpoint/2010/main" val="183096116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4</a:t>
            </a:fld>
            <a:endParaRPr lang="en-US"/>
          </a:p>
        </p:txBody>
      </p:sp>
    </p:spTree>
    <p:extLst>
      <p:ext uri="{BB962C8B-B14F-4D97-AF65-F5344CB8AC3E}">
        <p14:creationId xmlns:p14="http://schemas.microsoft.com/office/powerpoint/2010/main" val="12682779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66223DBA-118C-41D9-9DA9-106E88C98D51}" type="slidenum">
              <a:rPr lang="en-US" smtClean="0"/>
              <a:t>5</a:t>
            </a:fld>
            <a:endParaRPr lang="en-US"/>
          </a:p>
        </p:txBody>
      </p:sp>
    </p:spTree>
    <p:extLst>
      <p:ext uri="{BB962C8B-B14F-4D97-AF65-F5344CB8AC3E}">
        <p14:creationId xmlns:p14="http://schemas.microsoft.com/office/powerpoint/2010/main" val="39514009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6</a:t>
            </a:fld>
            <a:endParaRPr lang="en-US"/>
          </a:p>
        </p:txBody>
      </p:sp>
    </p:spTree>
    <p:extLst>
      <p:ext uri="{BB962C8B-B14F-4D97-AF65-F5344CB8AC3E}">
        <p14:creationId xmlns:p14="http://schemas.microsoft.com/office/powerpoint/2010/main" val="293513928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7</a:t>
            </a:fld>
            <a:endParaRPr lang="en-US"/>
          </a:p>
        </p:txBody>
      </p:sp>
    </p:spTree>
    <p:extLst>
      <p:ext uri="{BB962C8B-B14F-4D97-AF65-F5344CB8AC3E}">
        <p14:creationId xmlns:p14="http://schemas.microsoft.com/office/powerpoint/2010/main" val="46542772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8</a:t>
            </a:fld>
            <a:endParaRPr lang="en-US"/>
          </a:p>
        </p:txBody>
      </p:sp>
    </p:spTree>
    <p:extLst>
      <p:ext uri="{BB962C8B-B14F-4D97-AF65-F5344CB8AC3E}">
        <p14:creationId xmlns:p14="http://schemas.microsoft.com/office/powerpoint/2010/main" val="79119454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23DBA-118C-41D9-9DA9-106E88C98D51}" type="slidenum">
              <a:rPr lang="en-US" smtClean="0"/>
              <a:t>9</a:t>
            </a:fld>
            <a:endParaRPr lang="en-US"/>
          </a:p>
        </p:txBody>
      </p:sp>
    </p:spTree>
    <p:extLst>
      <p:ext uri="{BB962C8B-B14F-4D97-AF65-F5344CB8AC3E}">
        <p14:creationId xmlns:p14="http://schemas.microsoft.com/office/powerpoint/2010/main" val="273288912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8.png" /><Relationship Id="rId11" Type="http://schemas.openxmlformats.org/officeDocument/2006/relationships/image" Target="../media/image9.svg"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 Id="rId6" Type="http://schemas.openxmlformats.org/officeDocument/2006/relationships/image" Target="../media/image4.svg" /><Relationship Id="rId7" Type="http://schemas.openxmlformats.org/officeDocument/2006/relationships/image" Target="../media/image5.png" /><Relationship Id="rId8" Type="http://schemas.openxmlformats.org/officeDocument/2006/relationships/image" Target="../media/image6.sv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image" Target="../media/image5.png" /><Relationship Id="rId6" Type="http://schemas.openxmlformats.org/officeDocument/2006/relationships/image" Target="../media/image6.svg" /><Relationship Id="rId7" Type="http://schemas.openxmlformats.org/officeDocument/2006/relationships/image" Target="../media/image1.png" /><Relationship Id="rId8" Type="http://schemas.openxmlformats.org/officeDocument/2006/relationships/image" Target="../media/image2.svg" /><Relationship Id="rId9" Type="http://schemas.openxmlformats.org/officeDocument/2006/relationships/image" Target="../media/image2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24.png" /><Relationship Id="rId4" Type="http://schemas.openxmlformats.org/officeDocument/2006/relationships/image" Target="../media/image2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26.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image" Target="../media/image5.png" /><Relationship Id="rId6" Type="http://schemas.openxmlformats.org/officeDocument/2006/relationships/image" Target="../media/image6.svg" /><Relationship Id="rId7" Type="http://schemas.openxmlformats.org/officeDocument/2006/relationships/image" Target="../media/image1.png" /><Relationship Id="rId8" Type="http://schemas.openxmlformats.org/officeDocument/2006/relationships/image" Target="../media/image2.svg" /><Relationship Id="rId9" Type="http://schemas.openxmlformats.org/officeDocument/2006/relationships/image" Target="../media/image2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image" Target="../media/image5.png" /><Relationship Id="rId6" Type="http://schemas.openxmlformats.org/officeDocument/2006/relationships/image" Target="../media/image6.svg" /><Relationship Id="rId7" Type="http://schemas.openxmlformats.org/officeDocument/2006/relationships/image" Target="../media/image1.png" /><Relationship Id="rId8" Type="http://schemas.openxmlformats.org/officeDocument/2006/relationships/image" Target="../media/image2.sv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21.png" /><Relationship Id="rId6" Type="http://schemas.openxmlformats.org/officeDocument/2006/relationships/image" Target="../media/image22.svg" /><Relationship Id="rId7" Type="http://schemas.openxmlformats.org/officeDocument/2006/relationships/image" Target="../media/image19.png" /><Relationship Id="rId8" Type="http://schemas.openxmlformats.org/officeDocument/2006/relationships/image" Target="../media/image20.sv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2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21.png" /><Relationship Id="rId6" Type="http://schemas.openxmlformats.org/officeDocument/2006/relationships/image" Target="../media/image22.svg" /><Relationship Id="rId7" Type="http://schemas.openxmlformats.org/officeDocument/2006/relationships/image" Target="../media/image19.png" /><Relationship Id="rId8" Type="http://schemas.openxmlformats.org/officeDocument/2006/relationships/image" Target="../media/image20.svg" /><Relationship Id="rId9" Type="http://schemas.openxmlformats.org/officeDocument/2006/relationships/image" Target="../media/image2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image" Target="../media/image10.jpeg" /><Relationship Id="rId6" Type="http://schemas.openxmlformats.org/officeDocument/2006/relationships/image" Target="../media/image11.png" /><Relationship Id="rId7" Type="http://schemas.openxmlformats.org/officeDocument/2006/relationships/image" Target="../media/image12.sv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5.png" /><Relationship Id="rId6" Type="http://schemas.openxmlformats.org/officeDocument/2006/relationships/image" Target="../media/image6.sv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1.png" /><Relationship Id="rId4" Type="http://schemas.openxmlformats.org/officeDocument/2006/relationships/image" Target="../media/image2.sv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30.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17.png" /><Relationship Id="rId4" Type="http://schemas.openxmlformats.org/officeDocument/2006/relationships/image" Target="../media/image18.svg" /><Relationship Id="rId5" Type="http://schemas.openxmlformats.org/officeDocument/2006/relationships/image" Target="../media/image31.png" /><Relationship Id="rId6" Type="http://schemas.openxmlformats.org/officeDocument/2006/relationships/image" Target="../media/image32.sv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2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3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21.png" /><Relationship Id="rId6" Type="http://schemas.openxmlformats.org/officeDocument/2006/relationships/image" Target="../media/image22.svg" /><Relationship Id="rId7" Type="http://schemas.openxmlformats.org/officeDocument/2006/relationships/image" Target="../media/image19.png" /><Relationship Id="rId8" Type="http://schemas.openxmlformats.org/officeDocument/2006/relationships/image" Target="../media/image20.sv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13.png" /><Relationship Id="rId6" Type="http://schemas.openxmlformats.org/officeDocument/2006/relationships/image" Target="../media/image14.sv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8.png" /><Relationship Id="rId6" Type="http://schemas.openxmlformats.org/officeDocument/2006/relationships/image" Target="../media/image9.svg" /><Relationship Id="rId7" Type="http://schemas.openxmlformats.org/officeDocument/2006/relationships/image" Target="../media/image17.png" /><Relationship Id="rId8" Type="http://schemas.openxmlformats.org/officeDocument/2006/relationships/image" Target="../media/image18.sv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13.png" /><Relationship Id="rId6" Type="http://schemas.openxmlformats.org/officeDocument/2006/relationships/image" Target="../media/image14.sv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8.png" /><Relationship Id="rId6" Type="http://schemas.openxmlformats.org/officeDocument/2006/relationships/image" Target="../media/image9.svg" /><Relationship Id="rId7" Type="http://schemas.openxmlformats.org/officeDocument/2006/relationships/image" Target="../media/image17.png" /><Relationship Id="rId8" Type="http://schemas.openxmlformats.org/officeDocument/2006/relationships/image" Target="../media/image18.sv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1.xml" /><Relationship Id="rId3" Type="http://schemas.openxmlformats.org/officeDocument/2006/relationships/image" Target="../media/image15.png" /><Relationship Id="rId4" Type="http://schemas.openxmlformats.org/officeDocument/2006/relationships/image" Target="../media/image16.sv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2.xml"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image" Target="../media/image15.png" /><Relationship Id="rId6" Type="http://schemas.openxmlformats.org/officeDocument/2006/relationships/image" Target="../media/image16.svg" /><Relationship Id="rId7" Type="http://schemas.openxmlformats.org/officeDocument/2006/relationships/image" Target="../media/image34.png" /><Relationship Id="rId8" Type="http://schemas.openxmlformats.org/officeDocument/2006/relationships/image" Target="../media/image35.sv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5.png" /><Relationship Id="rId4" Type="http://schemas.openxmlformats.org/officeDocument/2006/relationships/image" Target="../media/image16.sv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8.png" /><Relationship Id="rId6" Type="http://schemas.openxmlformats.org/officeDocument/2006/relationships/image" Target="../media/image9.svg" /><Relationship Id="rId7" Type="http://schemas.openxmlformats.org/officeDocument/2006/relationships/image" Target="../media/image17.png" /><Relationship Id="rId8" Type="http://schemas.openxmlformats.org/officeDocument/2006/relationships/image" Target="../media/image18.sv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17.png" /><Relationship Id="rId4" Type="http://schemas.openxmlformats.org/officeDocument/2006/relationships/image" Target="../media/image18.sv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9.png" /><Relationship Id="rId4" Type="http://schemas.openxmlformats.org/officeDocument/2006/relationships/image" Target="../media/image20.svg" /><Relationship Id="rId5" Type="http://schemas.openxmlformats.org/officeDocument/2006/relationships/image" Target="../media/image5.png" /><Relationship Id="rId6" Type="http://schemas.openxmlformats.org/officeDocument/2006/relationships/image" Target="../media/image6.svg" /><Relationship Id="rId7" Type="http://schemas.openxmlformats.org/officeDocument/2006/relationships/image" Target="../media/image21.png" /><Relationship Id="rId8" Type="http://schemas.openxmlformats.org/officeDocument/2006/relationships/image" Target="../media/image22.sv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 Id="rId6" Type="http://schemas.openxmlformats.org/officeDocument/2006/relationships/image" Target="../media/image4.svg" /><Relationship Id="rId7" Type="http://schemas.openxmlformats.org/officeDocument/2006/relationships/image" Target="../media/image5.png" /><Relationship Id="rId8" Type="http://schemas.openxmlformats.org/officeDocument/2006/relationships/image" Target="../media/image6.sv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13.png" /><Relationship Id="rId6" Type="http://schemas.openxmlformats.org/officeDocument/2006/relationships/image" Target="../media/image14.sv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a:off x="14011137" y="0"/>
            <a:ext cx="4276863" cy="6429440"/>
            <a:chExt cx="4224020" cy="6350000"/>
          </a:xfrm>
        </p:grpSpPr>
        <p:sp>
          <p:nvSpPr>
            <p:cNvPr id="3" name="Freeform 3"/>
            <p:cNvSpPr/>
            <p:nvPr/>
          </p:nvSpPr>
          <p:spPr>
            <a:xfrm>
              <a:off x="0" y="0"/>
              <a:ext cx="4224020" cy="6350000"/>
            </a:xfrm>
            <a:custGeom>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txBody>
            <a:bodyPr/>
            <a:lstStyle/>
            <a:p>
              <a:endParaRPr/>
            </a:p>
          </p:txBody>
        </p:sp>
      </p:grpSp>
      <p:sp>
        <p:nvSpPr>
          <p:cNvPr id="4" name="Freeform 4"/>
          <p:cNvSpPr/>
          <p:nvPr/>
        </p:nvSpPr>
        <p:spPr>
          <a:xfrm flipH="1">
            <a:off x="11960016" y="4554387"/>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5"/>
          <p:cNvSpPr/>
          <p:nvPr/>
        </p:nvSpPr>
        <p:spPr>
          <a:xfrm>
            <a:off x="11455832" y="2893649"/>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13011257" y="3891239"/>
            <a:ext cx="2538201" cy="2538201"/>
          </a:xfrm>
          <a:custGeom>
            <a:rect l="l" t="t" r="r" b="b"/>
            <a:pathLst>
              <a:path w="2538201" h="2538201">
                <a:moveTo>
                  <a:pt x="2538201" y="0"/>
                </a:moveTo>
                <a:lnTo>
                  <a:pt x="0" y="0"/>
                </a:lnTo>
                <a:lnTo>
                  <a:pt x="0" y="2538201"/>
                </a:lnTo>
                <a:lnTo>
                  <a:pt x="2538201" y="2538201"/>
                </a:lnTo>
                <a:lnTo>
                  <a:pt x="2538201"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7" name="Freeform 7"/>
          <p:cNvSpPr/>
          <p:nvPr/>
        </p:nvSpPr>
        <p:spPr>
          <a:xfrm>
            <a:off x="1028700" y="395486"/>
            <a:ext cx="9496029" cy="9496029"/>
          </a:xfrm>
          <a:custGeom>
            <a:rect l="l" t="t" r="r" b="b"/>
            <a:pathLst>
              <a:path w="9496029" h="9496029">
                <a:moveTo>
                  <a:pt x="0" y="0"/>
                </a:moveTo>
                <a:lnTo>
                  <a:pt x="9496029" y="0"/>
                </a:lnTo>
                <a:lnTo>
                  <a:pt x="9496029" y="9496028"/>
                </a:lnTo>
                <a:lnTo>
                  <a:pt x="0" y="9496028"/>
                </a:lnTo>
                <a:lnTo>
                  <a:pt x="0" y="0"/>
                </a:lnTo>
                <a:close/>
              </a:path>
            </a:pathLst>
          </a:custGeom>
          <a:blipFill>
            <a:blip r:embed="rId9"/>
            <a:stretch>
              <a:fillRect/>
            </a:stretch>
          </a:blipFill>
        </p:spPr>
        <p:txBody>
          <a:bodyPr/>
          <a:lstStyle/>
          <a:p>
            <a:endParaRPr lang="en-US"/>
          </a:p>
        </p:txBody>
      </p:sp>
      <p:sp>
        <p:nvSpPr>
          <p:cNvPr id="8" name="Freeform 8"/>
          <p:cNvSpPr/>
          <p:nvPr/>
        </p:nvSpPr>
        <p:spPr>
          <a:xfrm>
            <a:off x="14727391" y="1157320"/>
            <a:ext cx="2844355" cy="4114800"/>
          </a:xfrm>
          <a:custGeom>
            <a:rect l="l" t="t" r="r" b="b"/>
            <a:pathLst>
              <a:path w="2844355" h="4114800">
                <a:moveTo>
                  <a:pt x="0" y="0"/>
                </a:moveTo>
                <a:lnTo>
                  <a:pt x="2844355" y="0"/>
                </a:lnTo>
                <a:lnTo>
                  <a:pt x="2844355"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11558066" y="7427030"/>
            <a:ext cx="6351295" cy="2571750"/>
          </a:xfrm>
          <a:prstGeom prst="rect">
            <a:avLst/>
          </a:prstGeom>
        </p:spPr>
        <p:txBody>
          <a:bodyPr wrap="square" lIns="0" tIns="0" rIns="0" bIns="0" rtlCol="0" anchor="t">
            <a:spAutoFit/>
          </a:bodyPr>
          <a:lstStyle/>
          <a:p>
            <a:pPr marL="0" lvl="0" indent="0">
              <a:lnSpc>
                <a:spcPts val="10199"/>
              </a:lnSpc>
            </a:pPr>
            <a:r>
              <a:rPr lang="en-US" sz="7200">
                <a:ln>
                  <a:solidFill>
                    <a:schemeClr val="tx1"/>
                  </a:solidFill>
                </a:ln>
                <a:solidFill>
                  <a:srgbClr val="37A543"/>
                </a:solidFill>
                <a:latin typeface="Public Sans"/>
              </a:rPr>
              <a:t>Santa Barbara, CA</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7" name="Freeform 7"/>
          <p:cNvSpPr/>
          <p:nvPr/>
        </p:nvSpPr>
        <p:spPr>
          <a:xfrm rot="16200000">
            <a:off x="13640366" y="6448660"/>
            <a:ext cx="3527503" cy="3527503"/>
          </a:xfrm>
          <a:custGeom>
            <a:rect l="l" t="t" r="r" b="b"/>
            <a:pathLst>
              <a:path w="3527503" h="3527503">
                <a:moveTo>
                  <a:pt x="0" y="0"/>
                </a:moveTo>
                <a:lnTo>
                  <a:pt x="3527502" y="0"/>
                </a:lnTo>
                <a:lnTo>
                  <a:pt x="3527502" y="3527503"/>
                </a:lnTo>
                <a:lnTo>
                  <a:pt x="0" y="3527503"/>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4" name="TextBox 12">
            <a:extLst>
              <a:ext uri="{FF2B5EF4-FFF2-40B4-BE49-F238E27FC236}">
                <a16:creationId xmlns:a16="http://schemas.microsoft.com/office/drawing/2014/main" id="{66A901DB-BED4-80EA-CC58-581F66A8630D}"/>
              </a:ext>
            </a:extLst>
          </p:cNvPr>
          <p:cNvSpPr txBox="1"/>
          <p:nvPr/>
        </p:nvSpPr>
        <p:spPr>
          <a:xfrm>
            <a:off x="1311591" y="1046306"/>
            <a:ext cx="15808745" cy="923330"/>
          </a:xfrm>
          <a:prstGeom prst="rect">
            <a:avLst/>
          </a:prstGeom>
        </p:spPr>
        <p:txBody>
          <a:bodyPr wrap="square" lIns="0" tIns="0" rIns="0" bIns="0" rtlCol="0" anchor="t">
            <a:spAutoFit/>
          </a:bodyPr>
          <a:lstStyle/>
          <a:p>
            <a:r>
              <a:rPr lang="en-US" sz="6000" b="1">
                <a:solidFill>
                  <a:srgbClr val="000000"/>
                </a:solidFill>
                <a:latin typeface="Public Sans"/>
                <a:ea typeface="+mn-lt"/>
                <a:cs typeface="+mn-lt"/>
              </a:rPr>
              <a:t>Prompt One: Background Knowledge</a:t>
            </a:r>
            <a:endParaRPr lang="en-US" sz="6000">
              <a:solidFill>
                <a:srgbClr val="808080"/>
              </a:solidFill>
              <a:latin typeface="Public Sans"/>
              <a:ea typeface="Calibri"/>
              <a:cs typeface="Calibri"/>
            </a:endParaRPr>
          </a:p>
        </p:txBody>
      </p:sp>
      <p:sp>
        <p:nvSpPr>
          <p:cNvPr id="14" name="Freeform 4">
            <a:extLst>
              <a:ext uri="{FF2B5EF4-FFF2-40B4-BE49-F238E27FC236}">
                <a16:creationId xmlns:a16="http://schemas.microsoft.com/office/drawing/2014/main" id="{C8A1C4AF-C70F-06EF-B00C-ABDCD559B4E5}"/>
              </a:ext>
            </a:extLst>
          </p:cNvPr>
          <p:cNvSpPr/>
          <p:nvPr/>
        </p:nvSpPr>
        <p:spPr>
          <a:xfrm flipH="1">
            <a:off x="13964427" y="6219039"/>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545B5A90-3396-1FC3-BCE7-0A406FC7F010}"/>
              </a:ext>
            </a:extLst>
          </p:cNvPr>
          <p:cNvSpPr/>
          <p:nvPr/>
        </p:nvSpPr>
        <p:spPr>
          <a:xfrm flipH="1">
            <a:off x="15254260" y="7393213"/>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5" name="TextBox 13">
            <a:extLst>
              <a:ext uri="{FF2B5EF4-FFF2-40B4-BE49-F238E27FC236}">
                <a16:creationId xmlns:a16="http://schemas.microsoft.com/office/drawing/2014/main" id="{4A52F8D4-8FBE-AB8D-1249-34CBC9A38B74}"/>
              </a:ext>
            </a:extLst>
          </p:cNvPr>
          <p:cNvSpPr txBox="1"/>
          <p:nvPr/>
        </p:nvSpPr>
        <p:spPr>
          <a:xfrm>
            <a:off x="7424541" y="2574369"/>
            <a:ext cx="8650141" cy="2769989"/>
          </a:xfrm>
          <a:prstGeom prst="rect">
            <a:avLst/>
          </a:prstGeom>
        </p:spPr>
        <p:txBody>
          <a:bodyPr wrap="square" lIns="0" tIns="0" rIns="0" bIns="0" rtlCol="0" anchor="t">
            <a:spAutoFit/>
          </a:bodyPr>
          <a:lstStyle/>
          <a:p>
            <a:r>
              <a:rPr lang="en-US" sz="6000">
                <a:solidFill>
                  <a:srgbClr val="000000"/>
                </a:solidFill>
                <a:latin typeface="Public Sans"/>
              </a:rPr>
              <a:t>How</a:t>
            </a:r>
            <a:r>
              <a:rPr lang="en-US" sz="6000">
                <a:latin typeface="Public Sans"/>
              </a:rPr>
              <a:t> often do homeowners sue HOAs over pickleball?</a:t>
            </a:r>
            <a:endParaRPr lang="en-US" sz="6000"/>
          </a:p>
        </p:txBody>
      </p:sp>
      <p:pic>
        <p:nvPicPr>
          <p:cNvPr id="6" name="Picture 5">
            <a:extLst>
              <a:ext uri="{FF2B5EF4-FFF2-40B4-BE49-F238E27FC236}">
                <a16:creationId xmlns:a16="http://schemas.microsoft.com/office/drawing/2014/main" id="{3A1CED6E-DB6F-92C9-752C-AACA79D10DE8}"/>
              </a:ext>
            </a:extLst>
          </p:cNvPr>
          <p:cNvPicPr>
            <a:picLocks noChangeAspect="1"/>
          </p:cNvPicPr>
          <p:nvPr/>
        </p:nvPicPr>
        <p:blipFill>
          <a:blip r:embed="rId9"/>
          <a:srcRect r="281" b="13670"/>
          <a:stretch>
            <a:fillRect/>
          </a:stretch>
        </p:blipFill>
        <p:spPr>
          <a:xfrm>
            <a:off x="1310237" y="2568855"/>
            <a:ext cx="5134574" cy="6668664"/>
          </a:xfrm>
          <a:prstGeom prst="rect">
            <a:avLst/>
          </a:prstGeom>
        </p:spPr>
      </p:pic>
    </p:spTree>
    <p:extLst>
      <p:ext uri="{BB962C8B-B14F-4D97-AF65-F5344CB8AC3E}">
        <p14:creationId xmlns:p14="http://schemas.microsoft.com/office/powerpoint/2010/main" val="80673040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3" name="TextBox 12">
            <a:extLst>
              <a:ext uri="{FF2B5EF4-FFF2-40B4-BE49-F238E27FC236}">
                <a16:creationId xmlns:a16="http://schemas.microsoft.com/office/drawing/2014/main" id="{FF697AA6-5B91-1405-9ED5-15D69CCF314C}"/>
              </a:ext>
            </a:extLst>
          </p:cNvPr>
          <p:cNvSpPr txBox="1"/>
          <p:nvPr/>
        </p:nvSpPr>
        <p:spPr>
          <a:xfrm>
            <a:off x="1101132" y="486761"/>
            <a:ext cx="13987920" cy="923330"/>
          </a:xfrm>
          <a:prstGeom prst="rect">
            <a:avLst/>
          </a:prstGeom>
        </p:spPr>
        <p:txBody>
          <a:bodyPr wrap="square" lIns="0" tIns="0" rIns="0" bIns="0" rtlCol="0" anchor="t">
            <a:spAutoFit/>
          </a:bodyPr>
          <a:lstStyle/>
          <a:p>
            <a:pPr>
              <a:lnSpc>
                <a:spcPts val="7200"/>
              </a:lnSpc>
            </a:pPr>
            <a:r>
              <a:rPr lang="en-US" sz="6000" b="1">
                <a:latin typeface="Public Sans"/>
              </a:rPr>
              <a:t>Prompt One: Background Knowledge</a:t>
            </a:r>
          </a:p>
        </p:txBody>
      </p:sp>
      <p:pic>
        <p:nvPicPr>
          <p:cNvPr id="7" name="Picture 6">
            <a:extLst>
              <a:ext uri="{FF2B5EF4-FFF2-40B4-BE49-F238E27FC236}">
                <a16:creationId xmlns:a16="http://schemas.microsoft.com/office/drawing/2014/main" id="{9B29B870-DCDB-32D8-4D05-99B20155C86D}"/>
              </a:ext>
            </a:extLst>
          </p:cNvPr>
          <p:cNvPicPr>
            <a:picLocks noChangeAspect="1"/>
          </p:cNvPicPr>
          <p:nvPr/>
        </p:nvPicPr>
        <p:blipFill>
          <a:blip r:embed="rId3"/>
          <a:srcRect l="7930" t="17383" r="6855" b="30280"/>
          <a:stretch>
            <a:fillRect/>
          </a:stretch>
        </p:blipFill>
        <p:spPr>
          <a:xfrm>
            <a:off x="487090" y="1565142"/>
            <a:ext cx="9674459" cy="4271798"/>
          </a:xfrm>
          <a:prstGeom prst="rect">
            <a:avLst/>
          </a:prstGeom>
          <a:ln w="28575">
            <a:solidFill>
              <a:schemeClr val="tx1"/>
            </a:solidFill>
          </a:ln>
        </p:spPr>
      </p:pic>
      <p:pic>
        <p:nvPicPr>
          <p:cNvPr id="2" name="Picture 1">
            <a:extLst>
              <a:ext uri="{FF2B5EF4-FFF2-40B4-BE49-F238E27FC236}">
                <a16:creationId xmlns:a16="http://schemas.microsoft.com/office/drawing/2014/main" id="{E142CBEA-3174-A658-C15C-306862DE91D3}"/>
              </a:ext>
            </a:extLst>
          </p:cNvPr>
          <p:cNvPicPr>
            <a:picLocks noChangeAspect="1"/>
          </p:cNvPicPr>
          <p:nvPr/>
        </p:nvPicPr>
        <p:blipFill>
          <a:blip r:embed="rId4"/>
          <a:stretch>
            <a:fillRect/>
          </a:stretch>
        </p:blipFill>
        <p:spPr>
          <a:xfrm>
            <a:off x="7924053" y="4141161"/>
            <a:ext cx="10130418" cy="5917770"/>
          </a:xfrm>
          <a:prstGeom prst="rect">
            <a:avLst/>
          </a:prstGeom>
          <a:ln w="28575">
            <a:solidFill>
              <a:schemeClr val="tx1"/>
            </a:solidFill>
          </a:ln>
        </p:spPr>
      </p:pic>
    </p:spTree>
    <p:extLst>
      <p:ext uri="{BB962C8B-B14F-4D97-AF65-F5344CB8AC3E}">
        <p14:creationId xmlns:p14="http://schemas.microsoft.com/office/powerpoint/2010/main" val="2078006836"/>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3" name="TextBox 12">
            <a:extLst>
              <a:ext uri="{FF2B5EF4-FFF2-40B4-BE49-F238E27FC236}">
                <a16:creationId xmlns:a16="http://schemas.microsoft.com/office/drawing/2014/main" id="{FF697AA6-5B91-1405-9ED5-15D69CCF314C}"/>
              </a:ext>
            </a:extLst>
          </p:cNvPr>
          <p:cNvSpPr txBox="1"/>
          <p:nvPr/>
        </p:nvSpPr>
        <p:spPr>
          <a:xfrm>
            <a:off x="824313" y="699396"/>
            <a:ext cx="3184622" cy="5539978"/>
          </a:xfrm>
          <a:prstGeom prst="rect">
            <a:avLst/>
          </a:prstGeom>
        </p:spPr>
        <p:txBody>
          <a:bodyPr wrap="square" lIns="0" tIns="0" rIns="0" bIns="0" rtlCol="0" anchor="t">
            <a:spAutoFit/>
          </a:bodyPr>
          <a:lstStyle/>
          <a:p>
            <a:pPr>
              <a:lnSpc>
                <a:spcPts val="7200"/>
              </a:lnSpc>
            </a:pPr>
            <a:r>
              <a:rPr lang="en-US" sz="6000" b="1">
                <a:latin typeface="Public Sans"/>
              </a:rPr>
              <a:t>Prompt One: </a:t>
            </a:r>
            <a:endParaRPr lang="en-US"/>
          </a:p>
          <a:p>
            <a:pPr>
              <a:lnSpc>
                <a:spcPts val="7200"/>
              </a:lnSpc>
            </a:pPr>
            <a:r>
              <a:rPr lang="en-US" sz="6000" b="1">
                <a:latin typeface="Public Sans"/>
              </a:rPr>
              <a:t>Use AI </a:t>
            </a:r>
            <a:endParaRPr lang="en-US">
              <a:latin typeface="Calibri"/>
            </a:endParaRPr>
          </a:p>
          <a:p>
            <a:pPr>
              <a:lnSpc>
                <a:spcPts val="7200"/>
              </a:lnSpc>
            </a:pPr>
            <a:r>
              <a:rPr lang="en-US" sz="6000" b="1">
                <a:latin typeface="Public Sans"/>
              </a:rPr>
              <a:t>to Improve </a:t>
            </a:r>
            <a:endParaRPr lang="en-US">
              <a:latin typeface="Calibri"/>
            </a:endParaRPr>
          </a:p>
          <a:p>
            <a:pPr>
              <a:lnSpc>
                <a:spcPts val="7200"/>
              </a:lnSpc>
            </a:pPr>
            <a:r>
              <a:rPr lang="en-US" sz="6000" b="1">
                <a:latin typeface="Public Sans"/>
              </a:rPr>
              <a:t>Results</a:t>
            </a:r>
            <a:endParaRPr lang="en-US"/>
          </a:p>
        </p:txBody>
      </p:sp>
      <p:pic>
        <p:nvPicPr>
          <p:cNvPr id="2" name="Picture 1">
            <a:extLst>
              <a:ext uri="{FF2B5EF4-FFF2-40B4-BE49-F238E27FC236}">
                <a16:creationId xmlns:a16="http://schemas.microsoft.com/office/drawing/2014/main" id="{FE6BD8DB-71AD-0F2E-9887-E735A03B00CC}"/>
              </a:ext>
            </a:extLst>
          </p:cNvPr>
          <p:cNvPicPr>
            <a:picLocks noChangeAspect="1"/>
          </p:cNvPicPr>
          <p:nvPr/>
        </p:nvPicPr>
        <p:blipFill>
          <a:blip r:embed="rId3"/>
          <a:srcRect l="6702" t="12754" r="18534" b="17246"/>
          <a:stretch>
            <a:fillRect/>
          </a:stretch>
        </p:blipFill>
        <p:spPr>
          <a:xfrm>
            <a:off x="4189824" y="694638"/>
            <a:ext cx="13569435" cy="9180476"/>
          </a:xfrm>
          <a:prstGeom prst="rect">
            <a:avLst/>
          </a:prstGeom>
          <a:ln w="28575">
            <a:solidFill>
              <a:schemeClr val="tx1"/>
            </a:solidFill>
          </a:ln>
        </p:spPr>
      </p:pic>
    </p:spTree>
    <p:extLst>
      <p:ext uri="{BB962C8B-B14F-4D97-AF65-F5344CB8AC3E}">
        <p14:creationId xmlns:p14="http://schemas.microsoft.com/office/powerpoint/2010/main" val="366324433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7" name="Freeform 7"/>
          <p:cNvSpPr/>
          <p:nvPr/>
        </p:nvSpPr>
        <p:spPr>
          <a:xfrm rot="-5400000">
            <a:off x="13032696" y="5059698"/>
            <a:ext cx="3527503" cy="3527503"/>
          </a:xfrm>
          <a:custGeom>
            <a:rect l="l" t="t" r="r" b="b"/>
            <a:pathLst>
              <a:path w="3527503" h="3527503">
                <a:moveTo>
                  <a:pt x="0" y="0"/>
                </a:moveTo>
                <a:lnTo>
                  <a:pt x="3527502" y="0"/>
                </a:lnTo>
                <a:lnTo>
                  <a:pt x="3527502" y="3527503"/>
                </a:lnTo>
                <a:lnTo>
                  <a:pt x="0" y="3527503"/>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4" name="TextBox 12">
            <a:extLst>
              <a:ext uri="{FF2B5EF4-FFF2-40B4-BE49-F238E27FC236}">
                <a16:creationId xmlns:a16="http://schemas.microsoft.com/office/drawing/2014/main" id="{66A901DB-BED4-80EA-CC58-581F66A8630D}"/>
              </a:ext>
            </a:extLst>
          </p:cNvPr>
          <p:cNvSpPr txBox="1"/>
          <p:nvPr/>
        </p:nvSpPr>
        <p:spPr>
          <a:xfrm>
            <a:off x="424486" y="441227"/>
            <a:ext cx="15808745"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Prompt Two: Legal Research</a:t>
            </a:r>
          </a:p>
        </p:txBody>
      </p:sp>
      <p:sp>
        <p:nvSpPr>
          <p:cNvPr id="14" name="Freeform 4">
            <a:extLst>
              <a:ext uri="{FF2B5EF4-FFF2-40B4-BE49-F238E27FC236}">
                <a16:creationId xmlns:a16="http://schemas.microsoft.com/office/drawing/2014/main" id="{C8A1C4AF-C70F-06EF-B00C-ABDCD559B4E5}"/>
              </a:ext>
            </a:extLst>
          </p:cNvPr>
          <p:cNvSpPr/>
          <p:nvPr/>
        </p:nvSpPr>
        <p:spPr>
          <a:xfrm flipH="1">
            <a:off x="13689527" y="4815609"/>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545B5A90-3396-1FC3-BCE7-0A406FC7F010}"/>
              </a:ext>
            </a:extLst>
          </p:cNvPr>
          <p:cNvSpPr/>
          <p:nvPr/>
        </p:nvSpPr>
        <p:spPr>
          <a:xfrm flipH="1">
            <a:off x="14950424" y="5989783"/>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pic>
        <p:nvPicPr>
          <p:cNvPr id="3" name="Picture 2">
            <a:extLst>
              <a:ext uri="{FF2B5EF4-FFF2-40B4-BE49-F238E27FC236}">
                <a16:creationId xmlns:a16="http://schemas.microsoft.com/office/drawing/2014/main" id="{3118D112-3393-9A82-2DAE-9B9D4A632267}"/>
              </a:ext>
            </a:extLst>
          </p:cNvPr>
          <p:cNvPicPr>
            <a:picLocks noChangeAspect="1"/>
          </p:cNvPicPr>
          <p:nvPr/>
        </p:nvPicPr>
        <p:blipFill>
          <a:blip r:embed="rId9"/>
          <a:stretch>
            <a:fillRect/>
          </a:stretch>
        </p:blipFill>
        <p:spPr>
          <a:xfrm>
            <a:off x="420978" y="1834434"/>
            <a:ext cx="17437016" cy="7569955"/>
          </a:xfrm>
          <a:prstGeom prst="rect">
            <a:avLst/>
          </a:prstGeom>
          <a:ln w="28575">
            <a:solidFill>
              <a:schemeClr val="tx1"/>
            </a:solidFill>
          </a:ln>
        </p:spPr>
      </p:pic>
    </p:spTree>
    <p:extLst>
      <p:ext uri="{BB962C8B-B14F-4D97-AF65-F5344CB8AC3E}">
        <p14:creationId xmlns:p14="http://schemas.microsoft.com/office/powerpoint/2010/main" val="3494315920"/>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7" name="Freeform 7"/>
          <p:cNvSpPr/>
          <p:nvPr/>
        </p:nvSpPr>
        <p:spPr>
          <a:xfrm rot="16200000">
            <a:off x="13505895" y="6031801"/>
            <a:ext cx="3527503" cy="3527503"/>
          </a:xfrm>
          <a:custGeom>
            <a:rect l="l" t="t" r="r" b="b"/>
            <a:pathLst>
              <a:path w="3527503" h="3527503">
                <a:moveTo>
                  <a:pt x="0" y="0"/>
                </a:moveTo>
                <a:lnTo>
                  <a:pt x="3527502" y="0"/>
                </a:lnTo>
                <a:lnTo>
                  <a:pt x="3527502" y="3527503"/>
                </a:lnTo>
                <a:lnTo>
                  <a:pt x="0" y="3527503"/>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14" name="Freeform 4">
            <a:extLst>
              <a:ext uri="{FF2B5EF4-FFF2-40B4-BE49-F238E27FC236}">
                <a16:creationId xmlns:a16="http://schemas.microsoft.com/office/drawing/2014/main" id="{C8A1C4AF-C70F-06EF-B00C-ABDCD559B4E5}"/>
              </a:ext>
            </a:extLst>
          </p:cNvPr>
          <p:cNvSpPr/>
          <p:nvPr/>
        </p:nvSpPr>
        <p:spPr>
          <a:xfrm flipH="1">
            <a:off x="13870298" y="5788733"/>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545B5A90-3396-1FC3-BCE7-0A406FC7F010}"/>
              </a:ext>
            </a:extLst>
          </p:cNvPr>
          <p:cNvSpPr/>
          <p:nvPr/>
        </p:nvSpPr>
        <p:spPr>
          <a:xfrm flipH="1">
            <a:off x="15039105" y="6962907"/>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5" name="TextBox 13">
            <a:extLst>
              <a:ext uri="{FF2B5EF4-FFF2-40B4-BE49-F238E27FC236}">
                <a16:creationId xmlns:a16="http://schemas.microsoft.com/office/drawing/2014/main" id="{4A52F8D4-8FBE-AB8D-1249-34CBC9A38B74}"/>
              </a:ext>
            </a:extLst>
          </p:cNvPr>
          <p:cNvSpPr txBox="1"/>
          <p:nvPr/>
        </p:nvSpPr>
        <p:spPr>
          <a:xfrm>
            <a:off x="1238894" y="2708840"/>
            <a:ext cx="15346776" cy="4247317"/>
          </a:xfrm>
          <a:prstGeom prst="rect">
            <a:avLst/>
          </a:prstGeom>
        </p:spPr>
        <p:txBody>
          <a:bodyPr wrap="square" lIns="0" tIns="0" rIns="0" bIns="0" rtlCol="0" anchor="t">
            <a:spAutoFit/>
          </a:bodyPr>
          <a:lstStyle/>
          <a:p>
            <a:r>
              <a:rPr lang="en-US" sz="6000">
                <a:latin typeface="Public Sans"/>
              </a:rPr>
              <a:t>What standard do homeowners need to meet to sue HOAs over noise disturbances from pickleball courts?</a:t>
            </a:r>
          </a:p>
          <a:p>
            <a:br>
              <a:rPr lang="en-US"/>
            </a:br>
            <a:endParaRPr lang="en-US"/>
          </a:p>
          <a:p>
            <a:endParaRPr lang="en-US" sz="6000">
              <a:latin typeface="Public Sans"/>
            </a:endParaRPr>
          </a:p>
        </p:txBody>
      </p:sp>
      <p:sp>
        <p:nvSpPr>
          <p:cNvPr id="3" name="TextBox 12">
            <a:extLst>
              <a:ext uri="{FF2B5EF4-FFF2-40B4-BE49-F238E27FC236}">
                <a16:creationId xmlns:a16="http://schemas.microsoft.com/office/drawing/2014/main" id="{B0DE0B25-2C0A-B1B1-48CA-78BE48FD0C0F}"/>
              </a:ext>
            </a:extLst>
          </p:cNvPr>
          <p:cNvSpPr txBox="1"/>
          <p:nvPr/>
        </p:nvSpPr>
        <p:spPr>
          <a:xfrm>
            <a:off x="1245377" y="896345"/>
            <a:ext cx="15808745"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Prompt Two: Revise and Edit</a:t>
            </a:r>
            <a:endParaRPr lang="en-US" b="1"/>
          </a:p>
        </p:txBody>
      </p:sp>
    </p:spTree>
    <p:extLst>
      <p:ext uri="{BB962C8B-B14F-4D97-AF65-F5344CB8AC3E}">
        <p14:creationId xmlns:p14="http://schemas.microsoft.com/office/powerpoint/2010/main" val="397890060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4" name="TextBox 12">
            <a:extLst>
              <a:ext uri="{FF2B5EF4-FFF2-40B4-BE49-F238E27FC236}">
                <a16:creationId xmlns:a16="http://schemas.microsoft.com/office/drawing/2014/main" id="{66A901DB-BED4-80EA-CC58-581F66A8630D}"/>
              </a:ext>
            </a:extLst>
          </p:cNvPr>
          <p:cNvSpPr txBox="1"/>
          <p:nvPr/>
        </p:nvSpPr>
        <p:spPr>
          <a:xfrm>
            <a:off x="852000" y="374519"/>
            <a:ext cx="15808745"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Prompt Two: Revise and Edit</a:t>
            </a:r>
            <a:endParaRPr lang="en-US" b="1"/>
          </a:p>
        </p:txBody>
      </p:sp>
      <p:sp>
        <p:nvSpPr>
          <p:cNvPr id="5" name="TextBox 13">
            <a:extLst>
              <a:ext uri="{FF2B5EF4-FFF2-40B4-BE49-F238E27FC236}">
                <a16:creationId xmlns:a16="http://schemas.microsoft.com/office/drawing/2014/main" id="{EC77402B-6B3D-17EF-1BBF-AF9BE8887624}"/>
              </a:ext>
            </a:extLst>
          </p:cNvPr>
          <p:cNvSpPr txBox="1"/>
          <p:nvPr/>
        </p:nvSpPr>
        <p:spPr>
          <a:xfrm>
            <a:off x="856557" y="1516667"/>
            <a:ext cx="17043513" cy="8309967"/>
          </a:xfrm>
          <a:prstGeom prst="rect">
            <a:avLst/>
          </a:prstGeom>
        </p:spPr>
        <p:txBody>
          <a:bodyPr wrap="square" lIns="0" tIns="0" rIns="0" bIns="0" rtlCol="0" anchor="t">
            <a:spAutoFit/>
          </a:bodyPr>
          <a:lstStyle/>
          <a:p>
            <a:r>
              <a:rPr lang="en-US" sz="3000">
                <a:latin typeface="Public Sans"/>
                <a:ea typeface="+mn-lt"/>
                <a:cs typeface="+mn-lt"/>
              </a:rPr>
              <a:t>To sue Homeowners Associations (HOAs) over noise disturbances from pickleball courts, homeowners or the HOA, as representatives of the homeowners, must satisfy several criteria.</a:t>
            </a:r>
            <a:endParaRPr lang="en-US" sz="3000">
              <a:latin typeface="Public Sans"/>
            </a:endParaRPr>
          </a:p>
          <a:p>
            <a:endParaRPr lang="en-US" sz="3000">
              <a:latin typeface="Public Sans"/>
              <a:ea typeface="+mn-lt"/>
              <a:cs typeface="+mn-lt"/>
            </a:endParaRPr>
          </a:p>
          <a:p>
            <a:r>
              <a:rPr lang="en-US" sz="3000">
                <a:latin typeface="Public Sans"/>
                <a:ea typeface="+mn-lt"/>
                <a:cs typeface="+mn-lt"/>
              </a:rPr>
              <a:t>First, the HOA or individual </a:t>
            </a:r>
            <a:r>
              <a:rPr lang="en-US" sz="3000">
                <a:highlight>
                  <a:srgbClr val="FFFF00"/>
                </a:highlight>
                <a:latin typeface="Public Sans"/>
                <a:ea typeface="+mn-lt"/>
                <a:cs typeface="+mn-lt"/>
              </a:rPr>
              <a:t>homeowners must have standing to sue</a:t>
            </a:r>
            <a:r>
              <a:rPr lang="en-US" sz="3000">
                <a:latin typeface="Public Sans"/>
                <a:ea typeface="+mn-lt"/>
                <a:cs typeface="+mn-lt"/>
              </a:rPr>
              <a:t>, meaning they are directly affected by the issue at hand [2]. The HOA has standing to sue as a representative of the individual homeowners when the question is one of a common or general interest of many persons [2]. This standing extends to situations where it is impracticable to bring all affected parties before the court [1, 3]. The HOA also has the right to institute, defend, settle, or intervene in legal proceedings without having to join the members . . . </a:t>
            </a:r>
            <a:endParaRPr lang="en-US" sz="3000">
              <a:latin typeface="Public Sans"/>
            </a:endParaRPr>
          </a:p>
          <a:p>
            <a:endParaRPr lang="en-US" sz="3000">
              <a:latin typeface="Public Sans"/>
              <a:ea typeface="Calibri"/>
              <a:cs typeface="Calibri"/>
            </a:endParaRPr>
          </a:p>
          <a:p>
            <a:r>
              <a:rPr lang="en-US" sz="3000">
                <a:latin typeface="Public Sans"/>
                <a:ea typeface="+mn-lt"/>
                <a:cs typeface="+mn-lt"/>
              </a:rPr>
              <a:t>Third, the HOA or homeowners must be able to establish the violation of a right or a breach of duty by the party being sued. </a:t>
            </a:r>
            <a:r>
              <a:rPr lang="en-US" sz="3000">
                <a:highlight>
                  <a:srgbClr val="FFFF00"/>
                </a:highlight>
                <a:latin typeface="Public Sans"/>
                <a:ea typeface="+mn-lt"/>
                <a:cs typeface="+mn-lt"/>
              </a:rPr>
              <a:t>If the noise from the pickleball courts causes a nuisance that violates the homeowners' right to quiet enjoyment of their property, this could form the basis of a lawsuit</a:t>
            </a:r>
            <a:r>
              <a:rPr lang="en-US" sz="3000">
                <a:latin typeface="Public Sans"/>
                <a:ea typeface="+mn-lt"/>
                <a:cs typeface="+mn-lt"/>
              </a:rPr>
              <a:t> . . . </a:t>
            </a:r>
            <a:endParaRPr lang="en-US" sz="3000">
              <a:latin typeface="Public Sans"/>
            </a:endParaRPr>
          </a:p>
          <a:p>
            <a:endParaRPr lang="en-US" sz="3000">
              <a:latin typeface="Public Sans"/>
              <a:ea typeface="+mn-lt"/>
              <a:cs typeface="+mn-lt"/>
            </a:endParaRPr>
          </a:p>
          <a:p>
            <a:r>
              <a:rPr lang="en-US" sz="3000">
                <a:latin typeface="Public Sans"/>
                <a:ea typeface="+mn-lt"/>
                <a:cs typeface="+mn-lt"/>
              </a:rPr>
              <a:t>Lastly, it's important to note that decisions of condominium </a:t>
            </a:r>
            <a:r>
              <a:rPr lang="en-US" sz="3000">
                <a:highlight>
                  <a:srgbClr val="FFFF00"/>
                </a:highlight>
                <a:latin typeface="Public Sans"/>
                <a:ea typeface="+mn-lt"/>
                <a:cs typeface="+mn-lt"/>
              </a:rPr>
              <a:t>association boards are subject to deferential review</a:t>
            </a:r>
            <a:r>
              <a:rPr lang="en-US" sz="3000">
                <a:latin typeface="Public Sans"/>
                <a:ea typeface="+mn-lt"/>
                <a:cs typeface="+mn-lt"/>
              </a:rPr>
              <a:t>, which means courts will usually uphold their decisions unless they are unreasonable.</a:t>
            </a:r>
            <a:endParaRPr lang="en-US" sz="3000">
              <a:latin typeface="Public Sans"/>
            </a:endParaRPr>
          </a:p>
        </p:txBody>
      </p:sp>
    </p:spTree>
    <p:extLst>
      <p:ext uri="{BB962C8B-B14F-4D97-AF65-F5344CB8AC3E}">
        <p14:creationId xmlns:p14="http://schemas.microsoft.com/office/powerpoint/2010/main" val="317360640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4" name="Freeform 4"/>
          <p:cNvSpPr/>
          <p:nvPr/>
        </p:nvSpPr>
        <p:spPr>
          <a:xfrm flipH="1">
            <a:off x="1030373" y="5812411"/>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5" name="Freeform 5"/>
          <p:cNvSpPr/>
          <p:nvPr/>
        </p:nvSpPr>
        <p:spPr>
          <a:xfrm flipH="1">
            <a:off x="1706948" y="6986705"/>
            <a:ext cx="2595888" cy="2595888"/>
          </a:xfrm>
          <a:custGeom>
            <a:rect l="l" t="t" r="r" b="b"/>
            <a:pathLst>
              <a:path w="2595888" h="2595888">
                <a:moveTo>
                  <a:pt x="2595887" y="0"/>
                </a:moveTo>
                <a:lnTo>
                  <a:pt x="0" y="0"/>
                </a:lnTo>
                <a:lnTo>
                  <a:pt x="0" y="2595888"/>
                </a:lnTo>
                <a:lnTo>
                  <a:pt x="2595887" y="2595888"/>
                </a:lnTo>
                <a:lnTo>
                  <a:pt x="2595887"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7064920" y="951190"/>
            <a:ext cx="10422939" cy="8002191"/>
          </a:xfrm>
          <a:prstGeom prst="rect">
            <a:avLst/>
          </a:prstGeom>
        </p:spPr>
        <p:txBody>
          <a:bodyPr wrap="square" lIns="0" tIns="0" rIns="0" bIns="0" rtlCol="0" anchor="t">
            <a:spAutoFit/>
          </a:bodyPr>
          <a:lstStyle/>
          <a:p>
            <a:r>
              <a:rPr lang="en-US" sz="5200">
                <a:solidFill>
                  <a:srgbClr val="000000"/>
                </a:solidFill>
                <a:latin typeface="Public Sans"/>
                <a:ea typeface="+mn-lt"/>
                <a:cs typeface="+mn-lt"/>
              </a:rPr>
              <a:t>Draft a complaint in LA Superior Court for homeowner suing their HOA for nuisance from excessive noise caused by new pickleball court on communal property near their bedroom. Include causes of action for property value decreasing and financial concerns over maintenance fees increasing due to </a:t>
            </a:r>
            <a:r>
              <a:rPr lang="en-US" sz="5200">
                <a:latin typeface="Public Sans"/>
                <a:ea typeface="+mn-lt"/>
                <a:cs typeface="+mn-lt"/>
              </a:rPr>
              <a:t>pickleball court.</a:t>
            </a:r>
            <a:endParaRPr lang="en-US" sz="5200">
              <a:latin typeface="Public Sans"/>
            </a:endParaRPr>
          </a:p>
        </p:txBody>
      </p:sp>
      <p:sp>
        <p:nvSpPr>
          <p:cNvPr id="3" name="TextBox 12">
            <a:extLst>
              <a:ext uri="{FF2B5EF4-FFF2-40B4-BE49-F238E27FC236}">
                <a16:creationId xmlns:a16="http://schemas.microsoft.com/office/drawing/2014/main" id="{FF697AA6-5B91-1405-9ED5-15D69CCF314C}"/>
              </a:ext>
            </a:extLst>
          </p:cNvPr>
          <p:cNvSpPr txBox="1"/>
          <p:nvPr/>
        </p:nvSpPr>
        <p:spPr>
          <a:xfrm>
            <a:off x="1027498" y="945358"/>
            <a:ext cx="5452120" cy="2769989"/>
          </a:xfrm>
          <a:prstGeom prst="rect">
            <a:avLst/>
          </a:prstGeom>
        </p:spPr>
        <p:txBody>
          <a:bodyPr wrap="square" lIns="0" tIns="0" rIns="0" bIns="0" rtlCol="0" anchor="t">
            <a:spAutoFit/>
          </a:bodyPr>
          <a:lstStyle/>
          <a:p>
            <a:pPr>
              <a:lnSpc>
                <a:spcPts val="7200"/>
              </a:lnSpc>
            </a:pPr>
            <a:r>
              <a:rPr lang="en-US" sz="6000" b="1">
                <a:latin typeface="Public Sans"/>
              </a:rPr>
              <a:t>Prompt Three: </a:t>
            </a:r>
            <a:endParaRPr lang="en-US"/>
          </a:p>
          <a:p>
            <a:pPr>
              <a:lnSpc>
                <a:spcPts val="7200"/>
              </a:lnSpc>
            </a:pPr>
            <a:r>
              <a:rPr lang="en-US" sz="6000" b="1">
                <a:latin typeface="Public Sans"/>
              </a:rPr>
              <a:t>Legal </a:t>
            </a:r>
            <a:endParaRPr lang="en-US">
              <a:latin typeface="Calibri"/>
            </a:endParaRPr>
          </a:p>
          <a:p>
            <a:pPr>
              <a:lnSpc>
                <a:spcPts val="7200"/>
              </a:lnSpc>
            </a:pPr>
            <a:r>
              <a:rPr lang="en-US" sz="6000" b="1">
                <a:latin typeface="Public Sans"/>
              </a:rPr>
              <a:t>Drafting </a:t>
            </a:r>
            <a:endParaRPr lang="en-US"/>
          </a:p>
        </p:txBody>
      </p:sp>
      <p:sp>
        <p:nvSpPr>
          <p:cNvPr id="6" name="Freeform 6"/>
          <p:cNvSpPr/>
          <p:nvPr/>
        </p:nvSpPr>
        <p:spPr>
          <a:xfrm rot="17340000">
            <a:off x="2053793" y="6690108"/>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447117167"/>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4" name="TextBox 12">
            <a:extLst>
              <a:ext uri="{FF2B5EF4-FFF2-40B4-BE49-F238E27FC236}">
                <a16:creationId xmlns:a16="http://schemas.microsoft.com/office/drawing/2014/main" id="{66A901DB-BED4-80EA-CC58-581F66A8630D}"/>
              </a:ext>
            </a:extLst>
          </p:cNvPr>
          <p:cNvSpPr txBox="1"/>
          <p:nvPr/>
        </p:nvSpPr>
        <p:spPr>
          <a:xfrm>
            <a:off x="804188" y="795860"/>
            <a:ext cx="11868758"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cs typeface="Segoe UI"/>
              </a:rPr>
              <a:t>Prompt Three: Legal Drafting</a:t>
            </a:r>
            <a:endParaRPr lang="en-US" sz="6000">
              <a:latin typeface="Public Sans"/>
            </a:endParaRPr>
          </a:p>
        </p:txBody>
      </p:sp>
      <p:sp>
        <p:nvSpPr>
          <p:cNvPr id="3" name="TextBox 13">
            <a:extLst>
              <a:ext uri="{FF2B5EF4-FFF2-40B4-BE49-F238E27FC236}">
                <a16:creationId xmlns:a16="http://schemas.microsoft.com/office/drawing/2014/main" id="{05143A91-5B99-A5E3-D556-099797226FFD}"/>
              </a:ext>
            </a:extLst>
          </p:cNvPr>
          <p:cNvSpPr txBox="1"/>
          <p:nvPr/>
        </p:nvSpPr>
        <p:spPr>
          <a:xfrm>
            <a:off x="808746" y="2159324"/>
            <a:ext cx="16667369" cy="7360989"/>
          </a:xfrm>
          <a:prstGeom prst="rect">
            <a:avLst/>
          </a:prstGeom>
        </p:spPr>
        <p:txBody>
          <a:bodyPr wrap="square" lIns="0" tIns="0" rIns="0" bIns="0" rtlCol="0" anchor="t">
            <a:spAutoFit/>
          </a:bodyPr>
          <a:lstStyle/>
          <a:p>
            <a:pPr>
              <a:spcBef>
                <a:spcPts val="1000"/>
              </a:spcBef>
            </a:pPr>
            <a:r>
              <a:rPr lang="en-US" sz="3500">
                <a:solidFill>
                  <a:srgbClr val="404040"/>
                </a:solidFill>
                <a:latin typeface="Public Sans"/>
                <a:ea typeface="+mn-lt"/>
                <a:cs typeface="+mn-lt"/>
              </a:rPr>
              <a:t>COMPLAINT FOR NUISANCE, DECLARATORY RELIEF, AND INJUNCTIVE RELIEF</a:t>
            </a:r>
            <a:endParaRPr lang="en-US" sz="3500">
              <a:latin typeface="Public Sans"/>
            </a:endParaRPr>
          </a:p>
          <a:p>
            <a:pPr>
              <a:spcBef>
                <a:spcPts val="1000"/>
              </a:spcBef>
            </a:pPr>
            <a:r>
              <a:rPr lang="en-US" sz="3500">
                <a:solidFill>
                  <a:srgbClr val="404040"/>
                </a:solidFill>
                <a:latin typeface="Public Sans"/>
                <a:ea typeface="+mn-lt"/>
                <a:cs typeface="+mn-lt"/>
              </a:rPr>
              <a:t>Plaintiff [name of homeowner], an individual, alleges as follows:</a:t>
            </a:r>
            <a:endParaRPr lang="en-US" sz="3500">
              <a:latin typeface="Public Sans"/>
            </a:endParaRPr>
          </a:p>
          <a:p>
            <a:pPr marL="285750">
              <a:spcBef>
                <a:spcPts val="1000"/>
              </a:spcBef>
              <a:buFont typeface="Arial"/>
              <a:buChar char="•"/>
            </a:pPr>
            <a:r>
              <a:rPr lang="en-US" sz="3500">
                <a:solidFill>
                  <a:srgbClr val="404040"/>
                </a:solidFill>
                <a:latin typeface="Public Sans"/>
                <a:ea typeface="+mn-lt"/>
                <a:cs typeface="+mn-lt"/>
              </a:rPr>
              <a:t>Plaintiff is the owner of a single-family residence located at [address of property] within the [name of common interest development] (the "Development").</a:t>
            </a:r>
            <a:endParaRPr lang="en-US" sz="3500" baseline="30000">
              <a:latin typeface="Public Sans"/>
              <a:ea typeface="Calibri"/>
              <a:cs typeface="Calibri"/>
            </a:endParaRPr>
          </a:p>
          <a:p>
            <a:pPr marL="285750">
              <a:spcBef>
                <a:spcPts val="1000"/>
              </a:spcBef>
              <a:buFont typeface="Arial"/>
              <a:buChar char="•"/>
            </a:pPr>
            <a:r>
              <a:rPr lang="en-US" sz="3500">
                <a:solidFill>
                  <a:srgbClr val="404040"/>
                </a:solidFill>
                <a:latin typeface="Public Sans"/>
                <a:ea typeface="+mn-lt"/>
                <a:cs typeface="+mn-lt"/>
              </a:rPr>
              <a:t>Defendant [name of homeowners association] (the "HOA") is a nonprofit mutual benefit corporation organized and existing under the laws of the State of California, and is the governing body of the Development . . . </a:t>
            </a:r>
            <a:endParaRPr lang="en-US" sz="3500">
              <a:solidFill>
                <a:srgbClr val="404040"/>
              </a:solidFill>
              <a:latin typeface="Public Sans"/>
              <a:ea typeface="Calibri"/>
              <a:cs typeface="Calibri"/>
            </a:endParaRPr>
          </a:p>
          <a:p>
            <a:pPr>
              <a:spcBef>
                <a:spcPts val="1000"/>
              </a:spcBef>
            </a:pPr>
            <a:r>
              <a:rPr lang="en-US" sz="3500">
                <a:solidFill>
                  <a:srgbClr val="404040"/>
                </a:solidFill>
                <a:latin typeface="Public Sans"/>
                <a:ea typeface="+mn-lt"/>
                <a:cs typeface="+mn-lt"/>
              </a:rPr>
              <a:t>FIRST CAUSE OF ACTION (NUISANCE) . . .</a:t>
            </a:r>
          </a:p>
          <a:p>
            <a:pPr>
              <a:spcBef>
                <a:spcPts val="1000"/>
              </a:spcBef>
            </a:pPr>
            <a:r>
              <a:rPr lang="en-US" sz="3500">
                <a:solidFill>
                  <a:srgbClr val="404040"/>
                </a:solidFill>
                <a:latin typeface="Public Sans"/>
                <a:ea typeface="+mn-lt"/>
                <a:cs typeface="+mn-lt"/>
              </a:rPr>
              <a:t>PRAYER FOR RELIEF</a:t>
            </a:r>
            <a:endParaRPr lang="en-US" sz="3500">
              <a:latin typeface="Public Sans"/>
            </a:endParaRPr>
          </a:p>
          <a:p>
            <a:pPr>
              <a:spcBef>
                <a:spcPts val="1000"/>
              </a:spcBef>
            </a:pPr>
            <a:r>
              <a:rPr lang="en-US" sz="3500">
                <a:solidFill>
                  <a:srgbClr val="404040"/>
                </a:solidFill>
                <a:latin typeface="Public Sans"/>
                <a:ea typeface="+mn-lt"/>
                <a:cs typeface="+mn-lt"/>
              </a:rPr>
              <a:t>WHEREFORE, Plaintiff prays for judgment against the HOA as follows:</a:t>
            </a:r>
            <a:endParaRPr lang="en-US" sz="3500">
              <a:latin typeface="Public Sans"/>
            </a:endParaRPr>
          </a:p>
          <a:p>
            <a:pPr marL="285750">
              <a:spcBef>
                <a:spcPts val="1000"/>
              </a:spcBef>
              <a:buFont typeface="Arial"/>
              <a:buChar char="•"/>
            </a:pPr>
            <a:r>
              <a:rPr lang="en-US" sz="3500">
                <a:solidFill>
                  <a:srgbClr val="404040"/>
                </a:solidFill>
                <a:latin typeface="Public Sans"/>
                <a:ea typeface="+mn-lt"/>
                <a:cs typeface="+mn-lt"/>
              </a:rPr>
              <a:t>For compensatory damages in an amount to be proven at trial . . . </a:t>
            </a:r>
            <a:endParaRPr lang="en-US" sz="3500">
              <a:latin typeface="Public Sans"/>
            </a:endParaRPr>
          </a:p>
        </p:txBody>
      </p:sp>
    </p:spTree>
    <p:extLst>
      <p:ext uri="{BB962C8B-B14F-4D97-AF65-F5344CB8AC3E}">
        <p14:creationId xmlns:p14="http://schemas.microsoft.com/office/powerpoint/2010/main" val="1513145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3" name="TextBox 12">
            <a:extLst>
              <a:ext uri="{FF2B5EF4-FFF2-40B4-BE49-F238E27FC236}">
                <a16:creationId xmlns:a16="http://schemas.microsoft.com/office/drawing/2014/main" id="{FF697AA6-5B91-1405-9ED5-15D69CCF314C}"/>
              </a:ext>
            </a:extLst>
          </p:cNvPr>
          <p:cNvSpPr txBox="1"/>
          <p:nvPr/>
        </p:nvSpPr>
        <p:spPr>
          <a:xfrm>
            <a:off x="823871" y="952583"/>
            <a:ext cx="16649821" cy="923330"/>
          </a:xfrm>
          <a:prstGeom prst="rect">
            <a:avLst/>
          </a:prstGeom>
        </p:spPr>
        <p:txBody>
          <a:bodyPr wrap="square" lIns="0" tIns="0" rIns="0" bIns="0" rtlCol="0" anchor="t">
            <a:spAutoFit/>
          </a:bodyPr>
          <a:lstStyle/>
          <a:p>
            <a:pPr>
              <a:lnSpc>
                <a:spcPts val="7200"/>
              </a:lnSpc>
            </a:pPr>
            <a:r>
              <a:rPr lang="en-US" sz="6000" b="1">
                <a:latin typeface="Public Sans"/>
              </a:rPr>
              <a:t>Prompt Three: Change Audience to Client</a:t>
            </a:r>
            <a:endParaRPr lang="en-US" b="1"/>
          </a:p>
        </p:txBody>
      </p:sp>
      <p:sp>
        <p:nvSpPr>
          <p:cNvPr id="8" name="TextBox 13">
            <a:extLst>
              <a:ext uri="{FF2B5EF4-FFF2-40B4-BE49-F238E27FC236}">
                <a16:creationId xmlns:a16="http://schemas.microsoft.com/office/drawing/2014/main" id="{5F067E46-13C0-28C3-7CE5-FF8F86FD5F06}"/>
              </a:ext>
            </a:extLst>
          </p:cNvPr>
          <p:cNvSpPr txBox="1"/>
          <p:nvPr/>
        </p:nvSpPr>
        <p:spPr>
          <a:xfrm>
            <a:off x="822437" y="2472011"/>
            <a:ext cx="8001871" cy="5539978"/>
          </a:xfrm>
          <a:prstGeom prst="rect">
            <a:avLst/>
          </a:prstGeom>
        </p:spPr>
        <p:txBody>
          <a:bodyPr wrap="square" lIns="0" tIns="0" rIns="0" bIns="0" rtlCol="0" anchor="t">
            <a:spAutoFit/>
          </a:bodyPr>
          <a:lstStyle/>
          <a:p>
            <a:r>
              <a:rPr lang="en-US" sz="6000">
                <a:latin typeface="Public Sans"/>
              </a:rPr>
              <a:t>Write letter from attorney to client informing them nuisance complaint against HOA was filed and asking to meet.</a:t>
            </a:r>
            <a:endParaRPr lang="en-US"/>
          </a:p>
        </p:txBody>
      </p:sp>
      <p:pic>
        <p:nvPicPr>
          <p:cNvPr id="9" name="Picture 8">
            <a:extLst>
              <a:ext uri="{FF2B5EF4-FFF2-40B4-BE49-F238E27FC236}">
                <a16:creationId xmlns:a16="http://schemas.microsoft.com/office/drawing/2014/main" id="{489D60E6-C206-94D0-1E0A-5BB2DD6EFF13}"/>
              </a:ext>
            </a:extLst>
          </p:cNvPr>
          <p:cNvPicPr>
            <a:picLocks noChangeAspect="1"/>
          </p:cNvPicPr>
          <p:nvPr/>
        </p:nvPicPr>
        <p:blipFill>
          <a:blip r:embed="rId3"/>
          <a:srcRect l="3109" t="24440" r="37313" b="2862"/>
          <a:stretch>
            <a:fillRect/>
          </a:stretch>
        </p:blipFill>
        <p:spPr>
          <a:xfrm>
            <a:off x="9365777" y="2475363"/>
            <a:ext cx="8171610" cy="6657428"/>
          </a:xfrm>
          <a:prstGeom prst="rect">
            <a:avLst/>
          </a:prstGeom>
        </p:spPr>
      </p:pic>
    </p:spTree>
    <p:extLst>
      <p:ext uri="{BB962C8B-B14F-4D97-AF65-F5344CB8AC3E}">
        <p14:creationId xmlns:p14="http://schemas.microsoft.com/office/powerpoint/2010/main" val="150456578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4" name="Freeform 4"/>
          <p:cNvSpPr/>
          <p:nvPr/>
        </p:nvSpPr>
        <p:spPr>
          <a:xfrm flipH="1">
            <a:off x="438702" y="5812411"/>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5" name="Freeform 5"/>
          <p:cNvSpPr/>
          <p:nvPr/>
        </p:nvSpPr>
        <p:spPr>
          <a:xfrm flipH="1">
            <a:off x="1343877" y="6986705"/>
            <a:ext cx="2595888" cy="2595888"/>
          </a:xfrm>
          <a:custGeom>
            <a:rect l="l" t="t" r="r" b="b"/>
            <a:pathLst>
              <a:path w="2595888" h="2595888">
                <a:moveTo>
                  <a:pt x="2595887" y="0"/>
                </a:moveTo>
                <a:lnTo>
                  <a:pt x="0" y="0"/>
                </a:lnTo>
                <a:lnTo>
                  <a:pt x="0" y="2595888"/>
                </a:lnTo>
                <a:lnTo>
                  <a:pt x="2595887" y="2595888"/>
                </a:lnTo>
                <a:lnTo>
                  <a:pt x="2595887"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3" name="TextBox 12">
            <a:extLst>
              <a:ext uri="{FF2B5EF4-FFF2-40B4-BE49-F238E27FC236}">
                <a16:creationId xmlns:a16="http://schemas.microsoft.com/office/drawing/2014/main" id="{FF697AA6-5B91-1405-9ED5-15D69CCF314C}"/>
              </a:ext>
            </a:extLst>
          </p:cNvPr>
          <p:cNvSpPr txBox="1"/>
          <p:nvPr/>
        </p:nvSpPr>
        <p:spPr>
          <a:xfrm>
            <a:off x="619155" y="321374"/>
            <a:ext cx="4230359" cy="4616648"/>
          </a:xfrm>
          <a:prstGeom prst="rect">
            <a:avLst/>
          </a:prstGeom>
        </p:spPr>
        <p:txBody>
          <a:bodyPr wrap="square" lIns="0" tIns="0" rIns="0" bIns="0" rtlCol="0" anchor="t">
            <a:spAutoFit/>
          </a:bodyPr>
          <a:lstStyle/>
          <a:p>
            <a:pPr>
              <a:lnSpc>
                <a:spcPts val="7200"/>
              </a:lnSpc>
            </a:pPr>
            <a:r>
              <a:rPr lang="en-US" sz="6000" b="1">
                <a:latin typeface="Public Sans"/>
              </a:rPr>
              <a:t>Prompt </a:t>
            </a:r>
            <a:endParaRPr lang="en-US" sz="6000" b="1">
              <a:latin typeface="Public Sans"/>
            </a:endParaRPr>
          </a:p>
          <a:p>
            <a:pPr>
              <a:lnSpc>
                <a:spcPts val="7200"/>
              </a:lnSpc>
            </a:pPr>
            <a:r>
              <a:rPr lang="en-US" sz="6000" b="1">
                <a:latin typeface="Public Sans"/>
              </a:rPr>
              <a:t>Three: </a:t>
            </a:r>
            <a:endParaRPr lang="en-US" sz="6000" b="1">
              <a:latin typeface="Public Sans"/>
            </a:endParaRPr>
          </a:p>
          <a:p>
            <a:pPr>
              <a:lnSpc>
                <a:spcPts val="7200"/>
              </a:lnSpc>
            </a:pPr>
            <a:r>
              <a:rPr lang="en-US" sz="6000" b="1">
                <a:latin typeface="Public Sans"/>
              </a:rPr>
              <a:t>Change </a:t>
            </a:r>
            <a:endParaRPr lang="en-US" sz="6000" b="1">
              <a:latin typeface="Public Sans"/>
            </a:endParaRPr>
          </a:p>
          <a:p>
            <a:pPr>
              <a:lnSpc>
                <a:spcPts val="7200"/>
              </a:lnSpc>
            </a:pPr>
            <a:r>
              <a:rPr lang="en-US" sz="6000" b="1">
                <a:latin typeface="Public Sans"/>
              </a:rPr>
              <a:t>Audience </a:t>
            </a:r>
            <a:endParaRPr lang="en-US" sz="6000" b="1">
              <a:latin typeface="Public Sans"/>
            </a:endParaRPr>
          </a:p>
          <a:p>
            <a:pPr>
              <a:lnSpc>
                <a:spcPts val="7200"/>
              </a:lnSpc>
            </a:pPr>
            <a:r>
              <a:rPr lang="en-US" sz="6000" b="1">
                <a:latin typeface="Public Sans"/>
              </a:rPr>
              <a:t>to Client</a:t>
            </a:r>
            <a:endParaRPr lang="en-US" b="1"/>
          </a:p>
        </p:txBody>
      </p:sp>
      <p:sp>
        <p:nvSpPr>
          <p:cNvPr id="6" name="Freeform 6"/>
          <p:cNvSpPr/>
          <p:nvPr/>
        </p:nvSpPr>
        <p:spPr>
          <a:xfrm rot="-4500000">
            <a:off x="1690722" y="6690108"/>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A40F877F-EAC3-1054-B418-624562A186BF}"/>
              </a:ext>
            </a:extLst>
          </p:cNvPr>
          <p:cNvPicPr>
            <a:picLocks noChangeAspect="1"/>
          </p:cNvPicPr>
          <p:nvPr/>
        </p:nvPicPr>
        <p:blipFill>
          <a:blip r:embed="rId9"/>
          <a:stretch>
            <a:fillRect/>
          </a:stretch>
        </p:blipFill>
        <p:spPr>
          <a:xfrm>
            <a:off x="5062599" y="329850"/>
            <a:ext cx="12742022" cy="9614646"/>
          </a:xfrm>
          <a:prstGeom prst="rect">
            <a:avLst/>
          </a:prstGeom>
          <a:ln w="28575">
            <a:solidFill>
              <a:schemeClr val="tx1"/>
            </a:solidFill>
          </a:ln>
        </p:spPr>
      </p:pic>
    </p:spTree>
    <p:extLst>
      <p:ext uri="{BB962C8B-B14F-4D97-AF65-F5344CB8AC3E}">
        <p14:creationId xmlns:p14="http://schemas.microsoft.com/office/powerpoint/2010/main" val="10830404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3" name="TextBox 3"/>
          <p:cNvSpPr txBox="1"/>
          <p:nvPr/>
        </p:nvSpPr>
        <p:spPr>
          <a:xfrm>
            <a:off x="1028700" y="2526315"/>
            <a:ext cx="6879781" cy="3875292"/>
          </a:xfrm>
          <a:prstGeom prst="rect">
            <a:avLst/>
          </a:prstGeom>
        </p:spPr>
        <p:txBody>
          <a:bodyPr wrap="square" lIns="0" tIns="0" rIns="0" bIns="0" rtlCol="0" anchor="t">
            <a:spAutoFit/>
          </a:bodyPr>
          <a:lstStyle/>
          <a:p>
            <a:pPr>
              <a:lnSpc>
                <a:spcPts val="10199"/>
              </a:lnSpc>
            </a:pPr>
            <a:r>
              <a:rPr lang="en-US" sz="8450" b="1">
                <a:solidFill>
                  <a:srgbClr val="000000"/>
                </a:solidFill>
                <a:latin typeface="Public Sans"/>
              </a:rPr>
              <a:t>Practical Prompt Engineering</a:t>
            </a:r>
            <a:endParaRPr lang="en-US" b="1"/>
          </a:p>
        </p:txBody>
      </p:sp>
      <p:sp>
        <p:nvSpPr>
          <p:cNvPr id="7" name="Freeform 7"/>
          <p:cNvSpPr/>
          <p:nvPr/>
        </p:nvSpPr>
        <p:spPr>
          <a:xfrm>
            <a:off x="9391044" y="5458419"/>
            <a:ext cx="3527503" cy="3527503"/>
          </a:xfrm>
          <a:custGeom>
            <a:rect l="l" t="t" r="r" b="b"/>
            <a:pathLst>
              <a:path w="3527503" h="3527503">
                <a:moveTo>
                  <a:pt x="0" y="0"/>
                </a:moveTo>
                <a:lnTo>
                  <a:pt x="3527502" y="0"/>
                </a:lnTo>
                <a:lnTo>
                  <a:pt x="3527502" y="3527503"/>
                </a:lnTo>
                <a:lnTo>
                  <a:pt x="0" y="3527503"/>
                </a:lnTo>
                <a:lnTo>
                  <a:pt x="0" y="0"/>
                </a:lnTo>
                <a:close/>
              </a:path>
            </a:pathLst>
          </a:custGeom>
          <a:blipFill>
            <a:blip r:embed="rId3">
              <a:extLst>
                <a:ext uri="{96DAC541-7B7A-43D3-8B79-37D633B846F1}">
                  <asvg:svgBlip xmlns="" xmlns:a16="http://schemas.microsoft.com/office/drawing/2014/main"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1154795" y="2521056"/>
            <a:ext cx="4918789" cy="7765944"/>
            <a:chExt cx="3703420" cy="5847080"/>
          </a:xfrm>
        </p:grpSpPr>
        <p:sp>
          <p:nvSpPr>
            <p:cNvPr id="9" name="Freeform 9"/>
            <p:cNvSpPr/>
            <p:nvPr/>
          </p:nvSpPr>
          <p:spPr>
            <a:xfrm>
              <a:off x="0" y="0"/>
              <a:ext cx="3703420" cy="5847080"/>
            </a:xfrm>
            <a:custGeom>
              <a:rect l="l" t="t" r="r" b="b"/>
              <a:pathLst>
                <a:path w="3703420" h="5847080">
                  <a:moveTo>
                    <a:pt x="3703420" y="5847080"/>
                  </a:moveTo>
                  <a:lnTo>
                    <a:pt x="0" y="5847080"/>
                  </a:lnTo>
                  <a:lnTo>
                    <a:pt x="0" y="0"/>
                  </a:lnTo>
                  <a:lnTo>
                    <a:pt x="1665053" y="0"/>
                  </a:lnTo>
                  <a:cubicBezTo>
                    <a:pt x="2791606" y="0"/>
                    <a:pt x="3703420" y="702310"/>
                    <a:pt x="3703420" y="1567180"/>
                  </a:cubicBezTo>
                  <a:lnTo>
                    <a:pt x="3703420" y="5847080"/>
                  </a:lnTo>
                  <a:close/>
                </a:path>
              </a:pathLst>
            </a:custGeom>
            <a:blipFill>
              <a:blip r:embed="rId5"/>
              <a:stretch>
                <a:fillRect l="-9206" r="-9206"/>
              </a:stretch>
            </a:blipFill>
          </p:spPr>
          <p:txBody>
            <a:bodyPr/>
            <a:lstStyle/>
            <a:p>
              <a:endParaRPr/>
            </a:p>
          </p:txBody>
        </p:sp>
      </p:grpSp>
      <p:sp>
        <p:nvSpPr>
          <p:cNvPr id="11" name="Freeform 11"/>
          <p:cNvSpPr/>
          <p:nvPr/>
        </p:nvSpPr>
        <p:spPr>
          <a:xfrm>
            <a:off x="12291819" y="1215097"/>
            <a:ext cx="1305959" cy="1305959"/>
          </a:xfrm>
          <a:custGeom>
            <a:rect l="l" t="t" r="r" b="b"/>
            <a:pathLst>
              <a:path w="1305959" h="1305959">
                <a:moveTo>
                  <a:pt x="0" y="0"/>
                </a:moveTo>
                <a:lnTo>
                  <a:pt x="1305959" y="0"/>
                </a:lnTo>
                <a:lnTo>
                  <a:pt x="1305959" y="1305959"/>
                </a:lnTo>
                <a:lnTo>
                  <a:pt x="0" y="1305959"/>
                </a:lnTo>
                <a:lnTo>
                  <a:pt x="0" y="0"/>
                </a:lnTo>
                <a:close/>
              </a:path>
            </a:pathLst>
          </a:custGeom>
          <a:blipFill>
            <a:blip r:embed="rId6">
              <a:extLst>
                <a:ext uri="{96DAC541-7B7A-43D3-8B79-37D633B846F1}">
                  <asvg:svgBlip xmlns="" xmlns:a16="http://schemas.microsoft.com/office/drawing/2014/main"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028700" y="723510"/>
            <a:ext cx="5578499" cy="859146"/>
          </a:xfrm>
          <a:prstGeom prst="rect">
            <a:avLst/>
          </a:prstGeom>
        </p:spPr>
        <p:txBody>
          <a:bodyPr wrap="square" lIns="0" tIns="0" rIns="0" bIns="0" rtlCol="0" anchor="t">
            <a:spAutoFit/>
          </a:bodyPr>
          <a:lstStyle/>
          <a:p>
            <a:pPr>
              <a:lnSpc>
                <a:spcPts val="3500"/>
              </a:lnSpc>
            </a:pPr>
            <a:r>
              <a:rPr lang="en-US" sz="2500">
                <a:solidFill>
                  <a:srgbClr val="000000"/>
                </a:solidFill>
                <a:latin typeface="Public Sans"/>
              </a:rPr>
              <a:t>Saturday, February 24th</a:t>
            </a:r>
          </a:p>
          <a:p>
            <a:pPr>
              <a:lnSpc>
                <a:spcPts val="3500"/>
              </a:lnSpc>
            </a:pPr>
            <a:r>
              <a:rPr lang="en-US" sz="2500">
                <a:solidFill>
                  <a:srgbClr val="000000"/>
                </a:solidFill>
                <a:latin typeface="Public Sans"/>
              </a:rPr>
              <a:t>10:45 am</a:t>
            </a:r>
          </a:p>
        </p:txBody>
      </p:sp>
      <p:sp>
        <p:nvSpPr>
          <p:cNvPr id="6" name="TextBox 4">
            <a:extLst>
              <a:ext uri="{FF2B5EF4-FFF2-40B4-BE49-F238E27FC236}">
                <a16:creationId xmlns:a16="http://schemas.microsoft.com/office/drawing/2014/main" id="{37298170-719B-36BB-1ED8-6D979CE7F88B}"/>
              </a:ext>
            </a:extLst>
          </p:cNvPr>
          <p:cNvSpPr txBox="1"/>
          <p:nvPr/>
        </p:nvSpPr>
        <p:spPr>
          <a:xfrm>
            <a:off x="1127938" y="7222851"/>
            <a:ext cx="6879781" cy="1274195"/>
          </a:xfrm>
          <a:prstGeom prst="rect">
            <a:avLst/>
          </a:prstGeom>
        </p:spPr>
        <p:txBody>
          <a:bodyPr lIns="0" tIns="0" rIns="0" bIns="0" rtlCol="0" anchor="t">
            <a:spAutoFit/>
          </a:bodyPr>
          <a:lstStyle/>
          <a:p>
            <a:pPr>
              <a:lnSpc>
                <a:spcPts val="3379"/>
              </a:lnSpc>
            </a:pPr>
            <a:r>
              <a:rPr lang="en-US" sz="2550">
                <a:solidFill>
                  <a:srgbClr val="000000"/>
                </a:solidFill>
                <a:latin typeface="Public Sans"/>
              </a:rPr>
              <a:t>Cara Henley Johnson</a:t>
            </a:r>
          </a:p>
          <a:p>
            <a:pPr>
              <a:lnSpc>
                <a:spcPts val="3379"/>
              </a:lnSpc>
            </a:pPr>
            <a:r>
              <a:rPr lang="en-US" sz="2550">
                <a:solidFill>
                  <a:srgbClr val="000000"/>
                </a:solidFill>
                <a:latin typeface="Public Sans"/>
              </a:rPr>
              <a:t>Knowledge &amp; Research Manager</a:t>
            </a:r>
          </a:p>
          <a:p>
            <a:pPr>
              <a:lnSpc>
                <a:spcPts val="3379"/>
              </a:lnSpc>
            </a:pPr>
            <a:r>
              <a:rPr lang="en-US" sz="2550">
                <a:solidFill>
                  <a:srgbClr val="000000"/>
                </a:solidFill>
                <a:latin typeface="Public Sans"/>
              </a:rPr>
              <a:t>O'Melveny &amp; Myers</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16" name="Freeform 4">
            <a:extLst>
              <a:ext uri="{FF2B5EF4-FFF2-40B4-BE49-F238E27FC236}">
                <a16:creationId xmlns:a16="http://schemas.microsoft.com/office/drawing/2014/main" id="{545B5A90-3396-1FC3-BCE7-0A406FC7F010}"/>
              </a:ext>
            </a:extLst>
          </p:cNvPr>
          <p:cNvSpPr/>
          <p:nvPr/>
        </p:nvSpPr>
        <p:spPr>
          <a:xfrm rot="1680000" flipH="1">
            <a:off x="13740971" y="6614446"/>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4" name="TextBox 12">
            <a:extLst>
              <a:ext uri="{FF2B5EF4-FFF2-40B4-BE49-F238E27FC236}">
                <a16:creationId xmlns:a16="http://schemas.microsoft.com/office/drawing/2014/main" id="{66A901DB-BED4-80EA-CC58-581F66A8630D}"/>
              </a:ext>
            </a:extLst>
          </p:cNvPr>
          <p:cNvSpPr txBox="1"/>
          <p:nvPr/>
        </p:nvSpPr>
        <p:spPr>
          <a:xfrm>
            <a:off x="1356017" y="1523948"/>
            <a:ext cx="14001210"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Prompt Four: Check for Weaknesses</a:t>
            </a:r>
          </a:p>
        </p:txBody>
      </p:sp>
      <p:sp>
        <p:nvSpPr>
          <p:cNvPr id="10" name="TextBox 13">
            <a:extLst>
              <a:ext uri="{FF2B5EF4-FFF2-40B4-BE49-F238E27FC236}">
                <a16:creationId xmlns:a16="http://schemas.microsoft.com/office/drawing/2014/main" id="{D5843D6B-4F7E-A4CC-CF59-6B9AF1A4B794}"/>
              </a:ext>
            </a:extLst>
          </p:cNvPr>
          <p:cNvSpPr txBox="1"/>
          <p:nvPr/>
        </p:nvSpPr>
        <p:spPr>
          <a:xfrm>
            <a:off x="1356017" y="3457974"/>
            <a:ext cx="10357581" cy="5386090"/>
          </a:xfrm>
          <a:prstGeom prst="rect">
            <a:avLst/>
          </a:prstGeom>
        </p:spPr>
        <p:txBody>
          <a:bodyPr wrap="square" lIns="0" tIns="0" rIns="0" bIns="0" rtlCol="0" anchor="t">
            <a:spAutoFit/>
          </a:bodyPr>
          <a:lstStyle/>
          <a:p>
            <a:pPr>
              <a:spcBef>
                <a:spcPts val="1200"/>
              </a:spcBef>
            </a:pPr>
            <a:r>
              <a:rPr lang="en-US" sz="5000">
                <a:latin typeface="Public Sans"/>
                <a:ea typeface="+mn-lt"/>
                <a:cs typeface="+mn-lt"/>
              </a:rPr>
              <a:t>Draft a one-page memo to law firm partner from associate describing the weaknesses is this case of the homeowner against the HOA on nuisance from the loud noise from the pickleball court.</a:t>
            </a:r>
            <a:endParaRPr lang="en-US" sz="5000">
              <a:latin typeface="Public Sans"/>
            </a:endParaRPr>
          </a:p>
          <a:p>
            <a:pPr>
              <a:spcBef>
                <a:spcPts val="1200"/>
              </a:spcBef>
            </a:pPr>
            <a:endParaRPr lang="en-US" sz="4000">
              <a:latin typeface="Public Sans"/>
            </a:endParaRPr>
          </a:p>
        </p:txBody>
      </p:sp>
      <p:sp>
        <p:nvSpPr>
          <p:cNvPr id="14" name="Freeform 4">
            <a:extLst>
              <a:ext uri="{FF2B5EF4-FFF2-40B4-BE49-F238E27FC236}">
                <a16:creationId xmlns:a16="http://schemas.microsoft.com/office/drawing/2014/main" id="{C8A1C4AF-C70F-06EF-B00C-ABDCD559B4E5}"/>
              </a:ext>
            </a:extLst>
          </p:cNvPr>
          <p:cNvSpPr/>
          <p:nvPr/>
        </p:nvSpPr>
        <p:spPr>
          <a:xfrm rot="4860000" flipH="1">
            <a:off x="13011700" y="4895353"/>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410225017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16" name="Freeform 4">
            <a:extLst>
              <a:ext uri="{FF2B5EF4-FFF2-40B4-BE49-F238E27FC236}">
                <a16:creationId xmlns:a16="http://schemas.microsoft.com/office/drawing/2014/main" id="{545B5A90-3396-1FC3-BCE7-0A406FC7F010}"/>
              </a:ext>
            </a:extLst>
          </p:cNvPr>
          <p:cNvSpPr/>
          <p:nvPr/>
        </p:nvSpPr>
        <p:spPr>
          <a:xfrm rot="2100000" flipH="1">
            <a:off x="14158257" y="6560018"/>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4" name="TextBox 12">
            <a:extLst>
              <a:ext uri="{FF2B5EF4-FFF2-40B4-BE49-F238E27FC236}">
                <a16:creationId xmlns:a16="http://schemas.microsoft.com/office/drawing/2014/main" id="{66A901DB-BED4-80EA-CC58-581F66A8630D}"/>
              </a:ext>
            </a:extLst>
          </p:cNvPr>
          <p:cNvSpPr txBox="1"/>
          <p:nvPr/>
        </p:nvSpPr>
        <p:spPr>
          <a:xfrm>
            <a:off x="1046735" y="555760"/>
            <a:ext cx="14001210"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Prompt Four: Check for Weaknesses</a:t>
            </a:r>
          </a:p>
        </p:txBody>
      </p:sp>
    </p:spTree>
    <p:extLst>
      <p:ext uri="{BB962C8B-B14F-4D97-AF65-F5344CB8AC3E}">
        <p14:creationId xmlns:p14="http://schemas.microsoft.com/office/powerpoint/2010/main" val="280922631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4" name="TextBox 12">
            <a:extLst>
              <a:ext uri="{FF2B5EF4-FFF2-40B4-BE49-F238E27FC236}">
                <a16:creationId xmlns:a16="http://schemas.microsoft.com/office/drawing/2014/main" id="{66A901DB-BED4-80EA-CC58-581F66A8630D}"/>
              </a:ext>
            </a:extLst>
          </p:cNvPr>
          <p:cNvSpPr txBox="1"/>
          <p:nvPr/>
        </p:nvSpPr>
        <p:spPr>
          <a:xfrm>
            <a:off x="1046735" y="555760"/>
            <a:ext cx="15996924"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Prompt Four: Use AI to Improve Results</a:t>
            </a:r>
          </a:p>
        </p:txBody>
      </p:sp>
      <p:pic>
        <p:nvPicPr>
          <p:cNvPr id="2" name="Picture 1">
            <a:extLst>
              <a:ext uri="{FF2B5EF4-FFF2-40B4-BE49-F238E27FC236}">
                <a16:creationId xmlns:a16="http://schemas.microsoft.com/office/drawing/2014/main" id="{883D6134-EC03-FDF5-96F8-4BB15E6D2202}"/>
              </a:ext>
            </a:extLst>
          </p:cNvPr>
          <p:cNvPicPr>
            <a:picLocks noChangeAspect="1"/>
          </p:cNvPicPr>
          <p:nvPr/>
        </p:nvPicPr>
        <p:blipFill>
          <a:blip r:embed="rId3"/>
          <a:srcRect b="476"/>
          <a:stretch>
            <a:fillRect/>
          </a:stretch>
        </p:blipFill>
        <p:spPr>
          <a:xfrm>
            <a:off x="401651" y="1774351"/>
            <a:ext cx="17483551" cy="8100282"/>
          </a:xfrm>
          <a:prstGeom prst="rect">
            <a:avLst/>
          </a:prstGeom>
          <a:ln w="28575">
            <a:solidFill>
              <a:schemeClr val="tx1"/>
            </a:solidFill>
          </a:ln>
        </p:spPr>
      </p:pic>
    </p:spTree>
    <p:extLst>
      <p:ext uri="{BB962C8B-B14F-4D97-AF65-F5344CB8AC3E}">
        <p14:creationId xmlns:p14="http://schemas.microsoft.com/office/powerpoint/2010/main" val="360118311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9" name="Freeform 9"/>
          <p:cNvSpPr/>
          <p:nvPr/>
        </p:nvSpPr>
        <p:spPr>
          <a:xfrm>
            <a:off x="2395632" y="4179415"/>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055594" y="1230406"/>
            <a:ext cx="16164165" cy="1846659"/>
          </a:xfrm>
          <a:prstGeom prst="rect">
            <a:avLst/>
          </a:prstGeom>
        </p:spPr>
        <p:txBody>
          <a:bodyPr wrap="square" lIns="0" tIns="0" rIns="0" bIns="0" rtlCol="0" anchor="t">
            <a:spAutoFit/>
          </a:bodyPr>
          <a:lstStyle/>
          <a:p>
            <a:r>
              <a:rPr lang="en-US" sz="6000" b="1">
                <a:solidFill>
                  <a:srgbClr val="000000"/>
                </a:solidFill>
                <a:latin typeface="Public Sans"/>
              </a:rPr>
              <a:t>Prompt Four: Don't Forget </a:t>
            </a:r>
            <a:endParaRPr lang="en-US"/>
          </a:p>
          <a:p>
            <a:r>
              <a:rPr lang="en-US" sz="6000" b="1">
                <a:solidFill>
                  <a:srgbClr val="000000"/>
                </a:solidFill>
                <a:latin typeface="Public Sans"/>
              </a:rPr>
              <a:t>Traditional Checks</a:t>
            </a:r>
            <a:endParaRPr lang="en-US" sz="6000" b="1">
              <a:latin typeface="Public Sans"/>
            </a:endParaRPr>
          </a:p>
        </p:txBody>
      </p:sp>
      <p:sp>
        <p:nvSpPr>
          <p:cNvPr id="13" name="TextBox 13"/>
          <p:cNvSpPr txBox="1"/>
          <p:nvPr/>
        </p:nvSpPr>
        <p:spPr>
          <a:xfrm>
            <a:off x="3592394" y="4022833"/>
            <a:ext cx="9353143" cy="2923877"/>
          </a:xfrm>
          <a:prstGeom prst="rect">
            <a:avLst/>
          </a:prstGeom>
        </p:spPr>
        <p:txBody>
          <a:bodyPr wrap="square" lIns="0" tIns="0" rIns="0" bIns="0" rtlCol="0" anchor="t">
            <a:spAutoFit/>
          </a:bodyPr>
          <a:lstStyle/>
          <a:p>
            <a:pPr>
              <a:spcBef>
                <a:spcPts val="2400"/>
              </a:spcBef>
            </a:pPr>
            <a:r>
              <a:rPr lang="en-US" sz="5000">
                <a:solidFill>
                  <a:srgbClr val="000000"/>
                </a:solidFill>
                <a:latin typeface="Public Sans"/>
                <a:cs typeface="Segoe UI"/>
              </a:rPr>
              <a:t>Use brief analyzer</a:t>
            </a:r>
            <a:endParaRPr lang="en-US"/>
          </a:p>
          <a:p>
            <a:pPr>
              <a:spcBef>
                <a:spcPts val="2400"/>
              </a:spcBef>
            </a:pPr>
            <a:r>
              <a:rPr lang="en-US" sz="5000">
                <a:solidFill>
                  <a:srgbClr val="000000"/>
                </a:solidFill>
                <a:latin typeface="Public Sans"/>
                <a:cs typeface="Segoe UI"/>
              </a:rPr>
              <a:t>Cite check</a:t>
            </a:r>
            <a:endParaRPr lang="en-US" sz="5000">
              <a:solidFill>
                <a:srgbClr val="808080"/>
              </a:solidFill>
              <a:latin typeface="Public Sans"/>
              <a:cs typeface="Segoe UI"/>
            </a:endParaRPr>
          </a:p>
          <a:p>
            <a:pPr>
              <a:spcBef>
                <a:spcPts val="2400"/>
              </a:spcBef>
            </a:pPr>
            <a:r>
              <a:rPr lang="en-US" sz="5000">
                <a:solidFill>
                  <a:srgbClr val="000000"/>
                </a:solidFill>
                <a:latin typeface="Public Sans"/>
                <a:cs typeface="Segoe UI"/>
              </a:rPr>
              <a:t>All normal, pre-AI checks</a:t>
            </a:r>
            <a:endParaRPr lang="en-US" sz="5000">
              <a:latin typeface="Public Sans"/>
              <a:cs typeface="Segoe UI"/>
            </a:endParaRPr>
          </a:p>
        </p:txBody>
      </p:sp>
      <p:sp>
        <p:nvSpPr>
          <p:cNvPr id="4" name="Freeform 9">
            <a:extLst>
              <a:ext uri="{FF2B5EF4-FFF2-40B4-BE49-F238E27FC236}">
                <a16:creationId xmlns:a16="http://schemas.microsoft.com/office/drawing/2014/main" id="{5482B7E2-F495-0690-4F1D-69DF6154E278}"/>
              </a:ext>
            </a:extLst>
          </p:cNvPr>
          <p:cNvSpPr/>
          <p:nvPr/>
        </p:nvSpPr>
        <p:spPr>
          <a:xfrm>
            <a:off x="2395631" y="5146508"/>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3D1A1E73-9A16-8F44-F4E5-F3CDEFA9572D}"/>
              </a:ext>
            </a:extLst>
          </p:cNvPr>
          <p:cNvSpPr/>
          <p:nvPr/>
        </p:nvSpPr>
        <p:spPr>
          <a:xfrm>
            <a:off x="2395632" y="6117511"/>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pic>
        <p:nvPicPr>
          <p:cNvPr id="7" name="Graphic 6">
            <a:extLst>
              <a:ext uri="{FF2B5EF4-FFF2-40B4-BE49-F238E27FC236}">
                <a16:creationId xmlns:a16="http://schemas.microsoft.com/office/drawing/2014/main" id="{EE18B381-8E18-3FC3-C96E-271689171829}"/>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p:blipFill>
        <p:spPr>
          <a:xfrm>
            <a:off x="12225986" y="1745408"/>
            <a:ext cx="4582235" cy="4531056"/>
          </a:xfrm>
          <a:prstGeom prst="rect">
            <a:avLst/>
          </a:prstGeom>
        </p:spPr>
      </p:pic>
    </p:spTree>
    <p:extLst>
      <p:ext uri="{BB962C8B-B14F-4D97-AF65-F5344CB8AC3E}">
        <p14:creationId xmlns:p14="http://schemas.microsoft.com/office/powerpoint/2010/main" val="3340905264"/>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13" name="TextBox 13"/>
          <p:cNvSpPr txBox="1"/>
          <p:nvPr/>
        </p:nvSpPr>
        <p:spPr>
          <a:xfrm>
            <a:off x="7051473" y="2484156"/>
            <a:ext cx="9581394" cy="5847755"/>
          </a:xfrm>
          <a:prstGeom prst="rect">
            <a:avLst/>
          </a:prstGeom>
        </p:spPr>
        <p:txBody>
          <a:bodyPr wrap="square" lIns="0" tIns="0" rIns="0" bIns="0" rtlCol="0" anchor="t">
            <a:spAutoFit/>
          </a:bodyPr>
          <a:lstStyle/>
          <a:p>
            <a:pPr>
              <a:spcAft>
                <a:spcPts val="3600"/>
              </a:spcAft>
            </a:pPr>
            <a:r>
              <a:rPr lang="en-US" sz="5000">
                <a:solidFill>
                  <a:srgbClr val="000000"/>
                </a:solidFill>
                <a:latin typeface="Public Sans"/>
              </a:rPr>
              <a:t>HOA is acting at sole request of a board member – an avid pickleball player – does this change anything?</a:t>
            </a:r>
            <a:endParaRPr lang="en-US"/>
          </a:p>
          <a:p>
            <a:pPr>
              <a:spcAft>
                <a:spcPts val="3600"/>
              </a:spcAft>
            </a:pPr>
            <a:r>
              <a:rPr lang="en-US" sz="5000">
                <a:latin typeface="Public Sans"/>
              </a:rPr>
              <a:t>Compile all research, cases, drafts to database and query for comparable situations</a:t>
            </a:r>
          </a:p>
        </p:txBody>
      </p:sp>
      <p:sp>
        <p:nvSpPr>
          <p:cNvPr id="3" name="TextBox 12">
            <a:extLst>
              <a:ext uri="{FF2B5EF4-FFF2-40B4-BE49-F238E27FC236}">
                <a16:creationId xmlns:a16="http://schemas.microsoft.com/office/drawing/2014/main" id="{FF697AA6-5B91-1405-9ED5-15D69CCF314C}"/>
              </a:ext>
            </a:extLst>
          </p:cNvPr>
          <p:cNvSpPr txBox="1"/>
          <p:nvPr/>
        </p:nvSpPr>
        <p:spPr>
          <a:xfrm>
            <a:off x="1129139" y="962418"/>
            <a:ext cx="14705617" cy="923330"/>
          </a:xfrm>
          <a:prstGeom prst="rect">
            <a:avLst/>
          </a:prstGeom>
        </p:spPr>
        <p:txBody>
          <a:bodyPr wrap="square" lIns="0" tIns="0" rIns="0" bIns="0" rtlCol="0" anchor="t">
            <a:spAutoFit/>
          </a:bodyPr>
          <a:lstStyle/>
          <a:p>
            <a:pPr>
              <a:lnSpc>
                <a:spcPts val="7200"/>
              </a:lnSpc>
            </a:pPr>
            <a:r>
              <a:rPr lang="en-US" sz="6000" b="1">
                <a:latin typeface="Public Sans"/>
              </a:rPr>
              <a:t>Prompt Five: Change in Situation</a:t>
            </a:r>
          </a:p>
        </p:txBody>
      </p:sp>
      <p:pic>
        <p:nvPicPr>
          <p:cNvPr id="7" name="Picture 6">
            <a:extLst>
              <a:ext uri="{FF2B5EF4-FFF2-40B4-BE49-F238E27FC236}">
                <a16:creationId xmlns:a16="http://schemas.microsoft.com/office/drawing/2014/main" id="{F46A12E3-478D-F368-880A-B35C16D74F4B}"/>
              </a:ext>
            </a:extLst>
          </p:cNvPr>
          <p:cNvPicPr>
            <a:picLocks noChangeAspect="1"/>
          </p:cNvPicPr>
          <p:nvPr/>
        </p:nvPicPr>
        <p:blipFill>
          <a:blip r:embed="rId3"/>
          <a:srcRect r="281" b="13670"/>
          <a:stretch>
            <a:fillRect/>
          </a:stretch>
        </p:blipFill>
        <p:spPr>
          <a:xfrm>
            <a:off x="1121777" y="2419934"/>
            <a:ext cx="5134574" cy="6668664"/>
          </a:xfrm>
          <a:prstGeom prst="rect">
            <a:avLst/>
          </a:prstGeom>
        </p:spPr>
      </p:pic>
    </p:spTree>
    <p:extLst>
      <p:ext uri="{BB962C8B-B14F-4D97-AF65-F5344CB8AC3E}">
        <p14:creationId xmlns:p14="http://schemas.microsoft.com/office/powerpoint/2010/main" val="2793267241"/>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pic>
        <p:nvPicPr>
          <p:cNvPr id="2" name="Picture 1">
            <a:extLst>
              <a:ext uri="{FF2B5EF4-FFF2-40B4-BE49-F238E27FC236}">
                <a16:creationId xmlns:a16="http://schemas.microsoft.com/office/drawing/2014/main" id="{91FA66C8-DB32-AFD6-AAEE-052B73B61BC3}"/>
              </a:ext>
            </a:extLst>
          </p:cNvPr>
          <p:cNvPicPr>
            <a:picLocks noChangeAspect="1"/>
          </p:cNvPicPr>
          <p:nvPr/>
        </p:nvPicPr>
        <p:blipFill>
          <a:blip r:embed="rId3"/>
          <a:srcRect l="1249" r="3122" b="2238"/>
          <a:stretch>
            <a:fillRect/>
          </a:stretch>
        </p:blipFill>
        <p:spPr>
          <a:xfrm>
            <a:off x="2406945" y="291052"/>
            <a:ext cx="15680880" cy="9705338"/>
          </a:xfrm>
          <a:prstGeom prst="rect">
            <a:avLst/>
          </a:prstGeom>
          <a:ln w="28575">
            <a:solidFill>
              <a:schemeClr val="tx1"/>
            </a:solidFill>
          </a:ln>
        </p:spPr>
      </p:pic>
      <p:sp>
        <p:nvSpPr>
          <p:cNvPr id="5" name="TextBox 12">
            <a:extLst>
              <a:ext uri="{FF2B5EF4-FFF2-40B4-BE49-F238E27FC236}">
                <a16:creationId xmlns:a16="http://schemas.microsoft.com/office/drawing/2014/main" id="{3F111244-D21A-676F-0056-8A5E74428DC8}"/>
              </a:ext>
            </a:extLst>
          </p:cNvPr>
          <p:cNvSpPr txBox="1"/>
          <p:nvPr/>
        </p:nvSpPr>
        <p:spPr>
          <a:xfrm>
            <a:off x="395572" y="3282537"/>
            <a:ext cx="2985603" cy="1846659"/>
          </a:xfrm>
          <a:prstGeom prst="rect">
            <a:avLst/>
          </a:prstGeom>
          <a:solidFill>
            <a:schemeClr val="bg1"/>
          </a:solidFill>
        </p:spPr>
        <p:txBody>
          <a:bodyPr wrap="square" lIns="0" tIns="0" rIns="0" bIns="0" rtlCol="0" anchor="t">
            <a:spAutoFit/>
          </a:bodyPr>
          <a:lstStyle/>
          <a:p>
            <a:pPr>
              <a:lnSpc>
                <a:spcPts val="7200"/>
              </a:lnSpc>
            </a:pPr>
            <a:r>
              <a:rPr lang="en-US" sz="6000" b="1">
                <a:latin typeface="Public Sans"/>
              </a:rPr>
              <a:t>Prompt </a:t>
            </a:r>
            <a:endParaRPr lang="en-US">
              <a:latin typeface="Calibri"/>
            </a:endParaRPr>
          </a:p>
          <a:p>
            <a:pPr>
              <a:lnSpc>
                <a:spcPts val="7200"/>
              </a:lnSpc>
            </a:pPr>
            <a:r>
              <a:rPr lang="en-US" sz="6000" b="1">
                <a:latin typeface="Public Sans"/>
              </a:rPr>
              <a:t>Five</a:t>
            </a:r>
            <a:endParaRPr lang="en-US"/>
          </a:p>
        </p:txBody>
      </p:sp>
      <p:sp>
        <p:nvSpPr>
          <p:cNvPr id="8" name="Frame 7">
            <a:extLst>
              <a:ext uri="{FF2B5EF4-FFF2-40B4-BE49-F238E27FC236}">
                <a16:creationId xmlns:a16="http://schemas.microsoft.com/office/drawing/2014/main" id="{7B1BBD3E-8340-1EA4-A9DF-C37A0FBFE350}"/>
              </a:ext>
            </a:extLst>
          </p:cNvPr>
          <p:cNvSpPr/>
          <p:nvPr/>
        </p:nvSpPr>
        <p:spPr>
          <a:xfrm>
            <a:off x="14739582" y="2149522"/>
            <a:ext cx="3173104" cy="989462"/>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2812453"/>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4" name="Freeform 4"/>
          <p:cNvSpPr/>
          <p:nvPr/>
        </p:nvSpPr>
        <p:spPr>
          <a:xfrm flipH="1">
            <a:off x="398830" y="5892155"/>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5" name="Freeform 5"/>
          <p:cNvSpPr/>
          <p:nvPr/>
        </p:nvSpPr>
        <p:spPr>
          <a:xfrm flipH="1">
            <a:off x="878703" y="6468368"/>
            <a:ext cx="2595888" cy="2595888"/>
          </a:xfrm>
          <a:custGeom>
            <a:rect l="l" t="t" r="r" b="b"/>
            <a:pathLst>
              <a:path w="2595888" h="2595888">
                <a:moveTo>
                  <a:pt x="2595887" y="0"/>
                </a:moveTo>
                <a:lnTo>
                  <a:pt x="0" y="0"/>
                </a:lnTo>
                <a:lnTo>
                  <a:pt x="0" y="2595888"/>
                </a:lnTo>
                <a:lnTo>
                  <a:pt x="2595887" y="2595888"/>
                </a:lnTo>
                <a:lnTo>
                  <a:pt x="2595887"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4576413" y="4341857"/>
            <a:ext cx="12834176" cy="5447645"/>
          </a:xfrm>
          <a:prstGeom prst="rect">
            <a:avLst/>
          </a:prstGeom>
        </p:spPr>
        <p:txBody>
          <a:bodyPr wrap="square" lIns="0" tIns="0" rIns="0" bIns="0" rtlCol="0" anchor="t">
            <a:spAutoFit/>
          </a:bodyPr>
          <a:lstStyle/>
          <a:p>
            <a:pPr marL="457200" indent="-457200">
              <a:spcAft>
                <a:spcPts val="1800"/>
              </a:spcAft>
              <a:buFont typeface="Arial"/>
              <a:buChar char="•"/>
            </a:pPr>
            <a:r>
              <a:rPr lang="en-US" sz="3600" b="1">
                <a:latin typeface="Public Sans"/>
                <a:ea typeface="+mn-lt"/>
                <a:cs typeface="+mn-lt"/>
              </a:rPr>
              <a:t>Kashani v Rochman - </a:t>
            </a:r>
            <a:r>
              <a:rPr lang="en-US" sz="3600">
                <a:latin typeface="Public Sans"/>
                <a:ea typeface="+mn-lt"/>
                <a:cs typeface="+mn-lt"/>
              </a:rPr>
              <a:t>two HOA board members breached fiduciary duty, acted negligently, benefitted own interests at expense of HOA/members;  but Plaintiff lacked evidence</a:t>
            </a:r>
            <a:endParaRPr lang="en-US" sz="3600">
              <a:latin typeface="Public Sans"/>
              <a:ea typeface="Calibri"/>
              <a:cs typeface="Calibri"/>
            </a:endParaRPr>
          </a:p>
          <a:p>
            <a:pPr marL="457200" indent="-457200">
              <a:spcAft>
                <a:spcPts val="1800"/>
              </a:spcAft>
              <a:buFont typeface="Arial"/>
              <a:buChar char="•"/>
            </a:pPr>
            <a:r>
              <a:rPr lang="en-US" sz="3600" b="1">
                <a:latin typeface="Public Sans"/>
                <a:ea typeface="+mn-lt"/>
                <a:cs typeface="+mn-lt"/>
              </a:rPr>
              <a:t>Wave Crest Holdings v Wave Crest Owners Ass'n - </a:t>
            </a:r>
            <a:r>
              <a:rPr lang="en-US" sz="3600">
                <a:latin typeface="Public Sans"/>
                <a:ea typeface="+mn-lt"/>
                <a:cs typeface="+mn-lt"/>
              </a:rPr>
              <a:t>dispute within CA HOA, conflicts issue</a:t>
            </a:r>
            <a:endParaRPr lang="en-US" sz="3600">
              <a:latin typeface="Public Sans"/>
              <a:ea typeface="+mn-lt"/>
              <a:cs typeface="Arial"/>
            </a:endParaRPr>
          </a:p>
          <a:p>
            <a:pPr marL="457200" indent="-457200">
              <a:spcAft>
                <a:spcPts val="1800"/>
              </a:spcAft>
              <a:buFont typeface="Arial"/>
              <a:buChar char="•"/>
            </a:pPr>
            <a:r>
              <a:rPr lang="en-US" sz="3600" b="1">
                <a:latin typeface="Public Sans"/>
                <a:ea typeface="+mn-lt"/>
                <a:cs typeface="+mn-lt"/>
              </a:rPr>
              <a:t>Cohen v SS Construction Co - </a:t>
            </a:r>
            <a:r>
              <a:rPr lang="en-US" sz="3600">
                <a:latin typeface="Public Sans"/>
                <a:ea typeface="+mn-lt"/>
                <a:cs typeface="+mn-lt"/>
              </a:rPr>
              <a:t>duties, liability of developer re nuisance claim, developer can't make decisions for HOA</a:t>
            </a:r>
            <a:endParaRPr lang="en-US" sz="3600"/>
          </a:p>
        </p:txBody>
      </p:sp>
      <p:sp>
        <p:nvSpPr>
          <p:cNvPr id="3" name="TextBox 12">
            <a:extLst>
              <a:ext uri="{FF2B5EF4-FFF2-40B4-BE49-F238E27FC236}">
                <a16:creationId xmlns:a16="http://schemas.microsoft.com/office/drawing/2014/main" id="{FF697AA6-5B91-1405-9ED5-15D69CCF314C}"/>
              </a:ext>
            </a:extLst>
          </p:cNvPr>
          <p:cNvSpPr txBox="1"/>
          <p:nvPr/>
        </p:nvSpPr>
        <p:spPr>
          <a:xfrm>
            <a:off x="1106259" y="632062"/>
            <a:ext cx="14705617" cy="923330"/>
          </a:xfrm>
          <a:prstGeom prst="rect">
            <a:avLst/>
          </a:prstGeom>
        </p:spPr>
        <p:txBody>
          <a:bodyPr wrap="square" lIns="0" tIns="0" rIns="0" bIns="0" rtlCol="0" anchor="t">
            <a:spAutoFit/>
          </a:bodyPr>
          <a:lstStyle/>
          <a:p>
            <a:pPr>
              <a:lnSpc>
                <a:spcPts val="7200"/>
              </a:lnSpc>
            </a:pPr>
            <a:r>
              <a:rPr lang="en-US" sz="6000" b="1">
                <a:latin typeface="Public Sans"/>
              </a:rPr>
              <a:t>Prompt Five: Change the Output</a:t>
            </a:r>
          </a:p>
        </p:txBody>
      </p:sp>
      <p:sp>
        <p:nvSpPr>
          <p:cNvPr id="6" name="Freeform 6"/>
          <p:cNvSpPr/>
          <p:nvPr/>
        </p:nvSpPr>
        <p:spPr>
          <a:xfrm>
            <a:off x="879990" y="6464166"/>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2" name="TextBox 13">
            <a:extLst>
              <a:ext uri="{FF2B5EF4-FFF2-40B4-BE49-F238E27FC236}">
                <a16:creationId xmlns:a16="http://schemas.microsoft.com/office/drawing/2014/main" id="{2BBF37AF-2FDC-7FE9-B5AD-44F06277EF22}"/>
              </a:ext>
            </a:extLst>
          </p:cNvPr>
          <p:cNvSpPr txBox="1"/>
          <p:nvPr/>
        </p:nvSpPr>
        <p:spPr>
          <a:xfrm>
            <a:off x="1106668" y="2030165"/>
            <a:ext cx="16513251" cy="2537746"/>
          </a:xfrm>
          <a:prstGeom prst="rect">
            <a:avLst/>
          </a:prstGeom>
        </p:spPr>
        <p:txBody>
          <a:bodyPr wrap="square" lIns="0" tIns="0" rIns="0" bIns="0" rtlCol="0" anchor="t">
            <a:spAutoFit/>
          </a:bodyPr>
          <a:lstStyle/>
          <a:p>
            <a:r>
              <a:rPr lang="en-US" sz="5000">
                <a:latin typeface="Public Sans"/>
                <a:ea typeface="+mn-lt"/>
                <a:cs typeface="+mn-lt"/>
              </a:rPr>
              <a:t>Find cases where HOA board member acted for personal benefit in nuisance case by homeowner in CA</a:t>
            </a:r>
          </a:p>
          <a:p>
            <a:br>
              <a:rPr lang="en-US"/>
            </a:br>
            <a:endParaRPr lang="en-US"/>
          </a:p>
          <a:p>
            <a:pPr>
              <a:lnSpc>
                <a:spcPts val="3379"/>
              </a:lnSpc>
            </a:pPr>
            <a:endParaRPr lang="en-US" sz="4000">
              <a:latin typeface="Public Sans"/>
            </a:endParaRPr>
          </a:p>
        </p:txBody>
      </p:sp>
    </p:spTree>
    <p:extLst>
      <p:ext uri="{BB962C8B-B14F-4D97-AF65-F5344CB8AC3E}">
        <p14:creationId xmlns:p14="http://schemas.microsoft.com/office/powerpoint/2010/main" val="3580647048"/>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rot="-5400000">
            <a:off x="4524549" y="-1486691"/>
            <a:ext cx="9006759" cy="13539925"/>
            <a:chExt cx="4224020" cy="6350000"/>
          </a:xfrm>
        </p:grpSpPr>
      </p:grpSp>
      <p:sp>
        <p:nvSpPr>
          <p:cNvPr id="4" name="Freeform 4"/>
          <p:cNvSpPr/>
          <p:nvPr/>
        </p:nvSpPr>
        <p:spPr>
          <a:xfrm rot="15480000">
            <a:off x="15230622" y="1600410"/>
            <a:ext cx="1762020" cy="1762020"/>
          </a:xfrm>
          <a:custGeom>
            <a:rect l="l" t="t" r="r" b="b"/>
            <a:pathLst>
              <a:path w="1762019" h="1762019">
                <a:moveTo>
                  <a:pt x="0" y="0"/>
                </a:moveTo>
                <a:lnTo>
                  <a:pt x="1762020" y="0"/>
                </a:lnTo>
                <a:lnTo>
                  <a:pt x="1762020" y="1762020"/>
                </a:lnTo>
                <a:lnTo>
                  <a:pt x="0" y="1762020"/>
                </a:lnTo>
                <a:lnTo>
                  <a:pt x="0" y="0"/>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
        <p:nvSpPr>
          <p:cNvPr id="5" name="Freeform 5"/>
          <p:cNvSpPr/>
          <p:nvPr/>
        </p:nvSpPr>
        <p:spPr>
          <a:xfrm rot="9660000" flipV="1">
            <a:off x="1899980" y="3100343"/>
            <a:ext cx="1039826" cy="1039826"/>
          </a:xfrm>
          <a:custGeom>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625731" y="6502648"/>
            <a:ext cx="2776700" cy="2776700"/>
          </a:xfrm>
          <a:custGeom>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
        <p:nvSpPr>
          <p:cNvPr id="8" name="Freeform 8"/>
          <p:cNvSpPr/>
          <p:nvPr/>
        </p:nvSpPr>
        <p:spPr>
          <a:xfrm rot="16200000">
            <a:off x="13526195" y="7252462"/>
            <a:ext cx="1821922" cy="1821922"/>
          </a:xfrm>
          <a:custGeom>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 xmlns:p14="http://schemas.microsoft.com/office/powerpoint/2010/main"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4285658361"/>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Table 1">
            <a:extLst>
              <a:ext uri="{FF2B5EF4-FFF2-40B4-BE49-F238E27FC236}">
                <a16:creationId xmlns:a16="http://schemas.microsoft.com/office/drawing/2014/main" id="{5FB8D051-BDA0-B549-0E0A-770D04D05F00}"/>
              </a:ext>
            </a:extLst>
          </p:cNvPr>
          <p:cNvGraphicFramePr>
            <a:graphicFrameLocks noGrp="1"/>
          </p:cNvGraphicFramePr>
          <p:nvPr>
            <p:extLst>
              <p:ext uri="{D42A27DB-BD31-4B8C-83A1-F6EECF244321}">
                <p14:modId xmlns:p14="http://schemas.microsoft.com/office/powerpoint/2010/main" val="1091214600"/>
              </p:ext>
            </p:extLst>
          </p:nvPr>
        </p:nvGraphicFramePr>
        <p:xfrm>
          <a:off x="986786" y="280068"/>
          <a:ext cx="16298263" cy="9727480"/>
        </p:xfrm>
        <a:graphic>
          <a:graphicData uri="http://schemas.openxmlformats.org/drawingml/2006/table">
            <a:tbl>
              <a:tblPr firstRow="1" bandRow="1">
                <a:tableStyleId>{284E427A-3D55-4303-BF80-6455036E1DE7}</a:tableStyleId>
              </a:tblPr>
              <a:tblGrid>
                <a:gridCol w="5202742">
                  <a:extLst>
                    <a:ext uri="{9D8B030D-6E8A-4147-A177-3AD203B41FA5}">
                      <a16:colId xmlns:a16="http://schemas.microsoft.com/office/drawing/2014/main" val="262998377"/>
                    </a:ext>
                  </a:extLst>
                </a:gridCol>
                <a:gridCol w="11095520">
                  <a:extLst>
                    <a:ext uri="{9D8B030D-6E8A-4147-A177-3AD203B41FA5}">
                      <a16:colId xmlns:a16="http://schemas.microsoft.com/office/drawing/2014/main" val="98401644"/>
                    </a:ext>
                  </a:extLst>
                </a:gridCol>
              </a:tblGrid>
              <a:tr h="1053547">
                <a:tc>
                  <a:txBody>
                    <a:bodyPr vert="horz" wrap="square"/>
                    <a:lstStyle/>
                    <a:p>
                      <a:pPr algn="ctr"/>
                      <a:r>
                        <a:rPr lang="en-US" sz="4000">
                          <a:latin typeface="Public Sans"/>
                        </a:rPr>
                        <a:t>Situation</a:t>
                      </a:r>
                    </a:p>
                  </a:txBody>
                  <a:tcPr anchor="ctr"/>
                </a:tc>
                <a:tc>
                  <a:txBody>
                    <a:bodyPr vert="horz" wrap="square"/>
                    <a:lstStyle/>
                    <a:p>
                      <a:pPr algn="ctr"/>
                      <a:r>
                        <a:rPr lang="en-US" sz="4000">
                          <a:latin typeface="Public Sans"/>
                        </a:rPr>
                        <a:t>Example Prompt</a:t>
                      </a:r>
                    </a:p>
                  </a:txBody>
                  <a:tcPr anchor="ctr"/>
                </a:tc>
                <a:extLst>
                  <a:ext uri="{0D108BD9-81ED-4DB2-BD59-A6C34878D82A}">
                    <a16:rowId xmlns:a16="http://schemas.microsoft.com/office/drawing/2014/main" val="3477868872"/>
                  </a:ext>
                </a:extLst>
              </a:tr>
              <a:tr h="1407951">
                <a:tc>
                  <a:txBody>
                    <a:bodyPr vert="horz" wrap="square"/>
                    <a:lstStyle/>
                    <a:p>
                      <a:pPr algn="ctr"/>
                      <a:r>
                        <a:rPr lang="en-US" sz="4000">
                          <a:latin typeface="Public Sans"/>
                        </a:rPr>
                        <a:t>Deposition Prep</a:t>
                      </a:r>
                    </a:p>
                  </a:txBody>
                  <a:tcPr anchor="ctr"/>
                </a:tc>
                <a:tc>
                  <a:txBody>
                    <a:bodyPr vert="horz" wrap="square"/>
                    <a:lstStyle/>
                    <a:p>
                      <a:pPr algn="l"/>
                      <a:r>
                        <a:rPr lang="en-US" sz="4000">
                          <a:latin typeface="Public Sans"/>
                        </a:rPr>
                        <a:t>Create 10 depo questions on research methodology, PI experience for a bivalve mollusk expert</a:t>
                      </a:r>
                    </a:p>
                  </a:txBody>
                  <a:tcPr anchor="ctr"/>
                </a:tc>
                <a:extLst>
                  <a:ext uri="{0D108BD9-81ED-4DB2-BD59-A6C34878D82A}">
                    <a16:rowId xmlns:a16="http://schemas.microsoft.com/office/drawing/2014/main" val="199230690"/>
                  </a:ext>
                </a:extLst>
              </a:tr>
              <a:tr h="1407951">
                <a:tc>
                  <a:txBody>
                    <a:bodyPr vert="horz" wrap="square"/>
                    <a:lstStyle/>
                    <a:p>
                      <a:pPr algn="ctr"/>
                      <a:r>
                        <a:rPr lang="en-US" sz="4000">
                          <a:latin typeface="Public Sans"/>
                        </a:rPr>
                        <a:t>Contract Review</a:t>
                      </a:r>
                    </a:p>
                  </a:txBody>
                  <a:tcPr anchor="ctr"/>
                </a:tc>
                <a:tc>
                  <a:txBody>
                    <a:bodyPr vert="horz" wrap="square"/>
                    <a:lstStyle/>
                    <a:p>
                      <a:pPr algn="l"/>
                      <a:r>
                        <a:rPr lang="en-US" sz="4000">
                          <a:latin typeface="Public Sans"/>
                        </a:rPr>
                        <a:t>Are there any confidentiality clauses in any of these commercial real estate leases? (Y/N)</a:t>
                      </a:r>
                    </a:p>
                  </a:txBody>
                  <a:tcPr anchor="ctr"/>
                </a:tc>
                <a:extLst>
                  <a:ext uri="{0D108BD9-81ED-4DB2-BD59-A6C34878D82A}">
                    <a16:rowId xmlns:a16="http://schemas.microsoft.com/office/drawing/2014/main" val="1621387963"/>
                  </a:ext>
                </a:extLst>
              </a:tr>
              <a:tr h="1864584">
                <a:tc>
                  <a:txBody>
                    <a:bodyPr vert="horz" wrap="square"/>
                    <a:lstStyle/>
                    <a:p>
                      <a:pPr lvl="0" algn="ctr">
                        <a:buNone/>
                      </a:pPr>
                      <a:r>
                        <a:rPr lang="en-US" sz="4000">
                          <a:latin typeface="Public Sans"/>
                        </a:rPr>
                        <a:t>Client Development</a:t>
                      </a:r>
                    </a:p>
                  </a:txBody>
                  <a:tcPr anchor="ctr"/>
                </a:tc>
                <a:tc>
                  <a:txBody>
                    <a:bodyPr vert="horz" wrap="square"/>
                    <a:lstStyle/>
                    <a:p>
                      <a:pPr algn="l"/>
                      <a:r>
                        <a:rPr lang="en-US" sz="4000">
                          <a:latin typeface="Public Sans"/>
                        </a:rPr>
                        <a:t>Draft a one-paragraph press release on a personal injury trial victory for X firm where defendant not liable as plaintiff was dishonest about ski lift injury</a:t>
                      </a:r>
                    </a:p>
                  </a:txBody>
                  <a:tcPr anchor="ctr"/>
                </a:tc>
                <a:extLst>
                  <a:ext uri="{0D108BD9-81ED-4DB2-BD59-A6C34878D82A}">
                    <a16:rowId xmlns:a16="http://schemas.microsoft.com/office/drawing/2014/main" val="2666990295"/>
                  </a:ext>
                </a:extLst>
              </a:tr>
              <a:tr h="1407951">
                <a:tc>
                  <a:txBody>
                    <a:bodyPr vert="horz" wrap="square"/>
                    <a:lstStyle/>
                    <a:p>
                      <a:pPr lvl="0" algn="ctr">
                        <a:lnSpc>
                          <a:spcPct val="100000"/>
                        </a:lnSpc>
                        <a:spcBef>
                          <a:spcPct val="0"/>
                        </a:spcBef>
                        <a:spcAft>
                          <a:spcPct val="0"/>
                        </a:spcAft>
                        <a:buNone/>
                      </a:pPr>
                      <a:r>
                        <a:rPr lang="en-US" sz="4000" b="0" i="0" u="none" strike="noStrike" noProof="0">
                          <a:solidFill>
                            <a:srgbClr val="000000"/>
                          </a:solidFill>
                          <a:latin typeface="Public Sans"/>
                        </a:rPr>
                        <a:t>International Arbitration</a:t>
                      </a:r>
                      <a:endParaRPr lang="en-US" sz="4000" b="0" i="0" u="none" strike="noStrike" noProof="0">
                        <a:solidFill>
                          <a:srgbClr val="808080"/>
                        </a:solidFill>
                        <a:latin typeface="Public Sans"/>
                      </a:endParaRPr>
                    </a:p>
                  </a:txBody>
                  <a:tcPr anchor="ctr"/>
                </a:tc>
                <a:tc>
                  <a:txBody>
                    <a:bodyPr vert="horz" wrap="square"/>
                    <a:lstStyle/>
                    <a:p>
                      <a:pPr algn="l"/>
                      <a:r>
                        <a:rPr lang="en-US" sz="4000">
                          <a:latin typeface="Public Sans"/>
                        </a:rPr>
                        <a:t>Translate letter in Italian to English</a:t>
                      </a:r>
                    </a:p>
                  </a:txBody>
                  <a:tcPr anchor="ctr"/>
                </a:tc>
                <a:extLst>
                  <a:ext uri="{0D108BD9-81ED-4DB2-BD59-A6C34878D82A}">
                    <a16:rowId xmlns:a16="http://schemas.microsoft.com/office/drawing/2014/main" val="1923891609"/>
                  </a:ext>
                </a:extLst>
              </a:tr>
              <a:tr h="1407951">
                <a:tc>
                  <a:txBody>
                    <a:bodyPr vert="horz" wrap="square"/>
                    <a:lstStyle/>
                    <a:p>
                      <a:pPr lvl="0" algn="ctr">
                        <a:buNone/>
                      </a:pPr>
                      <a:r>
                        <a:rPr lang="en-US" sz="4000">
                          <a:latin typeface="Public Sans"/>
                        </a:rPr>
                        <a:t>eDiscovery</a:t>
                      </a:r>
                    </a:p>
                  </a:txBody>
                  <a:tcPr anchor="ctr"/>
                </a:tc>
                <a:tc>
                  <a:txBody>
                    <a:bodyPr vert="horz" wrap="square"/>
                    <a:lstStyle/>
                    <a:p>
                      <a:pPr lvl="0" algn="l">
                        <a:buNone/>
                      </a:pPr>
                      <a:r>
                        <a:rPr lang="en-US" sz="4000">
                          <a:latin typeface="Public Sans"/>
                        </a:rPr>
                        <a:t>Highlight all emails with negative sentiment about Y employer</a:t>
                      </a:r>
                    </a:p>
                  </a:txBody>
                  <a:tcPr anchor="ctr"/>
                </a:tc>
                <a:extLst>
                  <a:ext uri="{0D108BD9-81ED-4DB2-BD59-A6C34878D82A}">
                    <a16:rowId xmlns:a16="http://schemas.microsoft.com/office/drawing/2014/main" val="1682262148"/>
                  </a:ext>
                </a:extLst>
              </a:tr>
            </a:tbl>
          </a:graphicData>
        </a:graphic>
      </p:graphicFrame>
    </p:spTree>
    <p:extLst>
      <p:ext uri="{BB962C8B-B14F-4D97-AF65-F5344CB8AC3E}">
        <p14:creationId xmlns:p14="http://schemas.microsoft.com/office/powerpoint/2010/main" val="3067567261"/>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a:off x="13601516" y="2575213"/>
            <a:ext cx="3394822" cy="5103460"/>
            <a:chExt cx="4224020" cy="6350000"/>
          </a:xfrm>
        </p:grpSpPr>
        <p:sp>
          <p:nvSpPr>
            <p:cNvPr id="3" name="Freeform 3"/>
            <p:cNvSpPr/>
            <p:nvPr/>
          </p:nvSpPr>
          <p:spPr>
            <a:xfrm>
              <a:off x="0" y="0"/>
              <a:ext cx="4224020" cy="6350000"/>
            </a:xfrm>
            <a:custGeom>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txBody>
            <a:bodyPr/>
            <a:lstStyle/>
            <a:p>
              <a:endParaRPr/>
            </a:p>
          </p:txBody>
        </p:sp>
      </p:grpSp>
      <p:sp>
        <p:nvSpPr>
          <p:cNvPr id="6" name="Freeform 6"/>
          <p:cNvSpPr/>
          <p:nvPr/>
        </p:nvSpPr>
        <p:spPr>
          <a:xfrm>
            <a:off x="14400448" y="7678673"/>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8" name="Freeform 8"/>
          <p:cNvSpPr/>
          <p:nvPr/>
        </p:nvSpPr>
        <p:spPr>
          <a:xfrm>
            <a:off x="14077784" y="3277283"/>
            <a:ext cx="2339173" cy="3383975"/>
          </a:xfrm>
          <a:custGeom>
            <a:rect l="l" t="t" r="r" b="b"/>
            <a:pathLst>
              <a:path w="2339173" h="3383975">
                <a:moveTo>
                  <a:pt x="0" y="0"/>
                </a:moveTo>
                <a:lnTo>
                  <a:pt x="2339173" y="0"/>
                </a:lnTo>
                <a:lnTo>
                  <a:pt x="2339173" y="3383976"/>
                </a:lnTo>
                <a:lnTo>
                  <a:pt x="0" y="3383976"/>
                </a:lnTo>
                <a:lnTo>
                  <a:pt x="0"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9" name="Freeform 9"/>
          <p:cNvSpPr/>
          <p:nvPr/>
        </p:nvSpPr>
        <p:spPr>
          <a:xfrm>
            <a:off x="2328397" y="2836106"/>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1028700" y="1028700"/>
            <a:ext cx="14389154" cy="1230080"/>
          </a:xfrm>
          <a:prstGeom prst="rect">
            <a:avLst/>
          </a:prstGeom>
        </p:spPr>
        <p:txBody>
          <a:bodyPr lIns="0" tIns="0" rIns="0" bIns="0" rtlCol="0" anchor="t">
            <a:spAutoFit/>
          </a:bodyPr>
          <a:lstStyle/>
          <a:p>
            <a:pPr>
              <a:lnSpc>
                <a:spcPts val="10158"/>
              </a:lnSpc>
            </a:pPr>
            <a:r>
              <a:rPr lang="en-US" sz="8450" b="1">
                <a:solidFill>
                  <a:srgbClr val="000000"/>
                </a:solidFill>
                <a:latin typeface="Public Sans"/>
              </a:rPr>
              <a:t>Takeaways</a:t>
            </a:r>
          </a:p>
        </p:txBody>
      </p:sp>
      <p:sp>
        <p:nvSpPr>
          <p:cNvPr id="13" name="TextBox 13"/>
          <p:cNvSpPr txBox="1"/>
          <p:nvPr/>
        </p:nvSpPr>
        <p:spPr>
          <a:xfrm>
            <a:off x="3552053" y="2651233"/>
            <a:ext cx="9353143" cy="5847755"/>
          </a:xfrm>
          <a:prstGeom prst="rect">
            <a:avLst/>
          </a:prstGeom>
        </p:spPr>
        <p:txBody>
          <a:bodyPr wrap="square" lIns="0" tIns="0" rIns="0" bIns="0" rtlCol="0" anchor="t">
            <a:spAutoFit/>
          </a:bodyPr>
          <a:lstStyle/>
          <a:p>
            <a:pPr>
              <a:spcAft>
                <a:spcPts val="2400"/>
              </a:spcAft>
            </a:pPr>
            <a:r>
              <a:rPr lang="en-US" sz="4000">
                <a:latin typeface="Public Sans"/>
              </a:rPr>
              <a:t>Write your prompt with the platform, audience, and output in mind</a:t>
            </a:r>
            <a:endParaRPr lang="en-US"/>
          </a:p>
          <a:p>
            <a:pPr>
              <a:spcAft>
                <a:spcPts val="2400"/>
              </a:spcAft>
            </a:pPr>
            <a:r>
              <a:rPr lang="en-US" sz="4000">
                <a:solidFill>
                  <a:srgbClr val="000000"/>
                </a:solidFill>
                <a:latin typeface="Public Sans"/>
              </a:rPr>
              <a:t>Use conversational queries, but use legal terms in legal tools</a:t>
            </a:r>
          </a:p>
          <a:p>
            <a:pPr>
              <a:spcAft>
                <a:spcPts val="2400"/>
              </a:spcAft>
            </a:pPr>
            <a:r>
              <a:rPr lang="en-US" sz="4000">
                <a:solidFill>
                  <a:srgbClr val="000000"/>
                </a:solidFill>
                <a:latin typeface="Public Sans"/>
              </a:rPr>
              <a:t>Be comfortable trying again as needed</a:t>
            </a:r>
          </a:p>
          <a:p>
            <a:pPr>
              <a:spcAft>
                <a:spcPts val="2400"/>
              </a:spcAft>
            </a:pPr>
            <a:r>
              <a:rPr lang="en-US" sz="4000">
                <a:solidFill>
                  <a:srgbClr val="000000"/>
                </a:solidFill>
                <a:latin typeface="Public Sans"/>
              </a:rPr>
              <a:t>Develop and</a:t>
            </a:r>
            <a:r>
              <a:rPr lang="en-US" sz="4000">
                <a:latin typeface="Public Sans"/>
              </a:rPr>
              <a:t> improve your skills through practice and continuing education </a:t>
            </a:r>
          </a:p>
        </p:txBody>
      </p:sp>
      <p:sp>
        <p:nvSpPr>
          <p:cNvPr id="5" name="Freeform 9">
            <a:extLst>
              <a:ext uri="{FF2B5EF4-FFF2-40B4-BE49-F238E27FC236}">
                <a16:creationId xmlns:a16="http://schemas.microsoft.com/office/drawing/2014/main" id="{3D1A1E73-9A16-8F44-F4E5-F3CDEFA9572D}"/>
              </a:ext>
            </a:extLst>
          </p:cNvPr>
          <p:cNvSpPr/>
          <p:nvPr/>
        </p:nvSpPr>
        <p:spPr>
          <a:xfrm>
            <a:off x="2328397" y="4204012"/>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18" name="Freeform 9">
            <a:extLst>
              <a:ext uri="{FF2B5EF4-FFF2-40B4-BE49-F238E27FC236}">
                <a16:creationId xmlns:a16="http://schemas.microsoft.com/office/drawing/2014/main" id="{5E808C85-2F47-ACA2-F197-B7F6491A5E9E}"/>
              </a:ext>
            </a:extLst>
          </p:cNvPr>
          <p:cNvSpPr/>
          <p:nvPr/>
        </p:nvSpPr>
        <p:spPr>
          <a:xfrm>
            <a:off x="2328397" y="5679969"/>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7" name="Freeform 9">
            <a:extLst>
              <a:ext uri="{FF2B5EF4-FFF2-40B4-BE49-F238E27FC236}">
                <a16:creationId xmlns:a16="http://schemas.microsoft.com/office/drawing/2014/main" id="{773B887A-4AD6-6B64-87D8-DB16F4E80ADF}"/>
              </a:ext>
            </a:extLst>
          </p:cNvPr>
          <p:cNvSpPr/>
          <p:nvPr/>
        </p:nvSpPr>
        <p:spPr>
          <a:xfrm>
            <a:off x="2328397" y="6733905"/>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70866318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rot="16200000">
            <a:off x="4524549" y="-1486691"/>
            <a:ext cx="9006759" cy="13539925"/>
            <a:chExt cx="4224020" cy="6350000"/>
          </a:xfrm>
        </p:grpSpPr>
      </p:grpSp>
      <p:sp>
        <p:nvSpPr>
          <p:cNvPr id="4" name="Freeform 4"/>
          <p:cNvSpPr/>
          <p:nvPr/>
        </p:nvSpPr>
        <p:spPr>
          <a:xfrm rot="-5338113">
            <a:off x="13768646" y="7355282"/>
            <a:ext cx="1762020" cy="1762020"/>
          </a:xfrm>
          <a:custGeom>
            <a:rect l="l" t="t" r="r" b="b"/>
            <a:pathLst>
              <a:path w="1762019" h="1762019">
                <a:moveTo>
                  <a:pt x="0" y="0"/>
                </a:moveTo>
                <a:lnTo>
                  <a:pt x="1762020" y="0"/>
                </a:lnTo>
                <a:lnTo>
                  <a:pt x="1762020" y="1762020"/>
                </a:lnTo>
                <a:lnTo>
                  <a:pt x="0" y="17620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5"/>
          <p:cNvSpPr/>
          <p:nvPr/>
        </p:nvSpPr>
        <p:spPr>
          <a:xfrm rot="16261888" flipV="1">
            <a:off x="1833527" y="1797854"/>
            <a:ext cx="1039826" cy="1039826"/>
          </a:xfrm>
          <a:custGeom>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612440" y="5838113"/>
            <a:ext cx="2776700" cy="2776700"/>
          </a:xfrm>
          <a:custGeom>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15546381" y="779892"/>
            <a:ext cx="1821922" cy="1821922"/>
          </a:xfrm>
          <a:custGeom>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3336202" y="2381568"/>
            <a:ext cx="11737025" cy="5474210"/>
            <a:chExt cx="15649366" cy="5789488"/>
          </a:xfrm>
        </p:grpSpPr>
        <p:sp>
          <p:nvSpPr>
            <p:cNvPr id="10" name="TextBox 10"/>
            <p:cNvSpPr txBox="1"/>
            <p:nvPr/>
          </p:nvSpPr>
          <p:spPr>
            <a:xfrm>
              <a:off x="1192647" y="1720707"/>
              <a:ext cx="14456719" cy="4068781"/>
            </a:xfrm>
            <a:prstGeom prst="rect">
              <a:avLst/>
            </a:prstGeom>
          </p:spPr>
          <p:txBody>
            <a:bodyPr wrap="square" lIns="0" tIns="0" rIns="0" bIns="0" rtlCol="0" anchor="t">
              <a:spAutoFit/>
            </a:bodyPr>
            <a:lstStyle/>
            <a:p>
              <a:pPr marL="457200" indent="-457200">
                <a:buFont typeface="Arial"/>
                <a:buChar char="•"/>
              </a:pPr>
              <a:r>
                <a:rPr lang="en-US" sz="5000">
                  <a:solidFill>
                    <a:srgbClr val="FFFFFF"/>
                  </a:solidFill>
                  <a:latin typeface="Public Sans"/>
                </a:rPr>
                <a:t>GAI Prompt Tips</a:t>
              </a:r>
              <a:endParaRPr lang="en-US" sz="5000">
                <a:solidFill>
                  <a:srgbClr val="000000"/>
                </a:solidFill>
                <a:latin typeface="Calibri"/>
              </a:endParaRPr>
            </a:p>
            <a:p>
              <a:pPr marL="457200" indent="-457200">
                <a:buFont typeface="Arial"/>
                <a:buChar char="•"/>
              </a:pPr>
              <a:endParaRPr lang="en-US" sz="5000">
                <a:solidFill>
                  <a:srgbClr val="FFFFFF"/>
                </a:solidFill>
                <a:latin typeface="Public Sans"/>
              </a:endParaRPr>
            </a:p>
            <a:p>
              <a:pPr marL="457200" indent="-457200">
                <a:buFont typeface="Arial"/>
                <a:buChar char="•"/>
              </a:pPr>
              <a:r>
                <a:rPr lang="en-US" sz="5000">
                  <a:solidFill>
                    <a:srgbClr val="FFFFFF"/>
                  </a:solidFill>
                  <a:latin typeface="Public Sans"/>
                </a:rPr>
                <a:t>AI Use Cases with sample prompts</a:t>
              </a:r>
            </a:p>
            <a:p>
              <a:endParaRPr lang="en-US" sz="5000">
                <a:solidFill>
                  <a:srgbClr val="FFFFFF"/>
                </a:solidFill>
                <a:latin typeface="Public Sans"/>
              </a:endParaRPr>
            </a:p>
            <a:p>
              <a:pPr marL="457200" indent="-457200">
                <a:buFont typeface="Arial"/>
                <a:buChar char="•"/>
              </a:pPr>
              <a:r>
                <a:rPr lang="en-US" sz="5000">
                  <a:solidFill>
                    <a:srgbClr val="FFFFFF"/>
                  </a:solidFill>
                  <a:latin typeface="Public Sans"/>
                </a:rPr>
                <a:t>Takeaways</a:t>
              </a:r>
              <a:endParaRPr lang="en-US"/>
            </a:p>
          </p:txBody>
        </p:sp>
        <p:sp>
          <p:nvSpPr>
            <p:cNvPr id="11" name="TextBox 11"/>
            <p:cNvSpPr txBox="1"/>
            <p:nvPr/>
          </p:nvSpPr>
          <p:spPr>
            <a:xfrm>
              <a:off x="0" y="0"/>
              <a:ext cx="14681747" cy="1640106"/>
            </a:xfrm>
            <a:prstGeom prst="rect">
              <a:avLst/>
            </a:prstGeom>
          </p:spPr>
          <p:txBody>
            <a:bodyPr lIns="0" tIns="0" rIns="0" bIns="0" rtlCol="0" anchor="t">
              <a:spAutoFit/>
            </a:bodyPr>
            <a:lstStyle/>
            <a:p>
              <a:pPr marL="0" lvl="0" indent="0" algn="ctr">
                <a:lnSpc>
                  <a:spcPts val="10199"/>
                </a:lnSpc>
              </a:pPr>
              <a:r>
                <a:rPr lang="en-US" sz="8450">
                  <a:solidFill>
                    <a:srgbClr val="FFFFFF"/>
                  </a:solidFill>
                  <a:latin typeface="Public Sans"/>
                </a:rPr>
                <a:t>Agenda</a:t>
              </a:r>
              <a:endParaRPr lang="en-US" sz="8499">
                <a:solidFill>
                  <a:srgbClr val="FFFFFF"/>
                </a:solidFill>
                <a:latin typeface="Public Sans"/>
              </a:endParaRPr>
            </a:p>
          </p:txBody>
        </p:sp>
      </p:gr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a:off x="13601516" y="2575213"/>
            <a:ext cx="3394822" cy="5103460"/>
            <a:chExt cx="4224020" cy="6350000"/>
          </a:xfrm>
        </p:grpSpPr>
        <p:sp>
          <p:nvSpPr>
            <p:cNvPr id="3" name="Freeform 3"/>
            <p:cNvSpPr/>
            <p:nvPr/>
          </p:nvSpPr>
          <p:spPr>
            <a:xfrm>
              <a:off x="0" y="0"/>
              <a:ext cx="4224020" cy="6350000"/>
            </a:xfrm>
            <a:custGeom>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txBody>
            <a:bodyPr/>
            <a:lstStyle/>
            <a:p>
              <a:endParaRPr/>
            </a:p>
          </p:txBody>
        </p:sp>
      </p:grpSp>
      <p:sp>
        <p:nvSpPr>
          <p:cNvPr id="6" name="Freeform 6"/>
          <p:cNvSpPr/>
          <p:nvPr/>
        </p:nvSpPr>
        <p:spPr>
          <a:xfrm>
            <a:off x="14400448" y="7678673"/>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8" name="Freeform 8"/>
          <p:cNvSpPr/>
          <p:nvPr/>
        </p:nvSpPr>
        <p:spPr>
          <a:xfrm>
            <a:off x="14077784" y="3277283"/>
            <a:ext cx="2339173" cy="3383975"/>
          </a:xfrm>
          <a:custGeom>
            <a:rect l="l" t="t" r="r" b="b"/>
            <a:pathLst>
              <a:path w="2339173" h="3383975">
                <a:moveTo>
                  <a:pt x="0" y="0"/>
                </a:moveTo>
                <a:lnTo>
                  <a:pt x="2339173" y="0"/>
                </a:lnTo>
                <a:lnTo>
                  <a:pt x="2339173" y="3383976"/>
                </a:lnTo>
                <a:lnTo>
                  <a:pt x="0" y="3383976"/>
                </a:lnTo>
                <a:lnTo>
                  <a:pt x="0"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028700" y="1028700"/>
            <a:ext cx="14389154" cy="1259191"/>
          </a:xfrm>
          <a:prstGeom prst="rect">
            <a:avLst/>
          </a:prstGeom>
        </p:spPr>
        <p:txBody>
          <a:bodyPr lIns="0" tIns="0" rIns="0" bIns="0" rtlCol="0" anchor="t">
            <a:spAutoFit/>
          </a:bodyPr>
          <a:lstStyle/>
          <a:p>
            <a:pPr>
              <a:lnSpc>
                <a:spcPts val="10158"/>
              </a:lnSpc>
            </a:pPr>
            <a:r>
              <a:rPr lang="en-US" sz="8450" b="1">
                <a:solidFill>
                  <a:srgbClr val="000000"/>
                </a:solidFill>
                <a:latin typeface="Public Sans"/>
              </a:rPr>
              <a:t>Learn More</a:t>
            </a:r>
            <a:endParaRPr lang="en-US" b="1"/>
          </a:p>
        </p:txBody>
      </p:sp>
      <p:sp>
        <p:nvSpPr>
          <p:cNvPr id="13" name="TextBox 13"/>
          <p:cNvSpPr txBox="1"/>
          <p:nvPr/>
        </p:nvSpPr>
        <p:spPr>
          <a:xfrm>
            <a:off x="3565344" y="3049954"/>
            <a:ext cx="9472759" cy="6611041"/>
          </a:xfrm>
          <a:prstGeom prst="rect">
            <a:avLst/>
          </a:prstGeom>
        </p:spPr>
        <p:txBody>
          <a:bodyPr wrap="square" lIns="0" tIns="0" rIns="0" bIns="0" rtlCol="0" anchor="t">
            <a:spAutoFit/>
          </a:bodyPr>
          <a:lstStyle/>
          <a:p>
            <a:pPr>
              <a:spcBef>
                <a:spcPct val="20000"/>
              </a:spcBef>
              <a:spcAft>
                <a:spcPts val="3600"/>
              </a:spcAft>
            </a:pPr>
            <a:r>
              <a:rPr lang="en-US" sz="4400">
                <a:solidFill>
                  <a:srgbClr val="000000"/>
                </a:solidFill>
                <a:latin typeface="Calibri"/>
                <a:ea typeface="Calibri"/>
                <a:cs typeface="Calibri"/>
              </a:rPr>
              <a:t>Take PLI, LinkedIn Learning, and your institution offered courses on Gen AI, prompt engineering, and more</a:t>
            </a:r>
            <a:endParaRPr lang="en-US" sz="4400">
              <a:solidFill>
                <a:srgbClr val="808080"/>
              </a:solidFill>
              <a:latin typeface="Calibri"/>
              <a:ea typeface="Calibri"/>
              <a:cs typeface="Calibri"/>
            </a:endParaRPr>
          </a:p>
          <a:p>
            <a:pPr>
              <a:spcBef>
                <a:spcPct val="20000"/>
              </a:spcBef>
              <a:spcAft>
                <a:spcPts val="3600"/>
              </a:spcAft>
            </a:pPr>
            <a:r>
              <a:rPr lang="en-US" sz="4400">
                <a:solidFill>
                  <a:srgbClr val="000000"/>
                </a:solidFill>
                <a:latin typeface="Calibri"/>
                <a:ea typeface="Calibri"/>
                <a:cs typeface="Calibri"/>
              </a:rPr>
              <a:t>Attend vendor trainings on their AI offerings, accept demos, and run trials</a:t>
            </a:r>
            <a:endParaRPr lang="en-US" sz="4400">
              <a:solidFill>
                <a:srgbClr val="808080"/>
              </a:solidFill>
              <a:latin typeface="Calibri"/>
              <a:ea typeface="Calibri"/>
              <a:cs typeface="Calibri"/>
            </a:endParaRPr>
          </a:p>
          <a:p>
            <a:pPr>
              <a:spcBef>
                <a:spcPct val="20000"/>
              </a:spcBef>
              <a:spcAft>
                <a:spcPts val="3600"/>
              </a:spcAft>
            </a:pPr>
            <a:r>
              <a:rPr lang="en-US" sz="4400">
                <a:solidFill>
                  <a:srgbClr val="000000"/>
                </a:solidFill>
                <a:latin typeface="Calibri"/>
                <a:ea typeface="Calibri"/>
                <a:cs typeface="Calibri"/>
              </a:rPr>
              <a:t>Read articles from AALL, SCALL, and their members on other platforms to keep up with the rapid changes</a:t>
            </a:r>
            <a:endParaRPr lang="en-US"/>
          </a:p>
        </p:txBody>
      </p:sp>
      <p:sp>
        <p:nvSpPr>
          <p:cNvPr id="19" name="Freeform 9">
            <a:extLst>
              <a:ext uri="{FF2B5EF4-FFF2-40B4-BE49-F238E27FC236}">
                <a16:creationId xmlns:a16="http://schemas.microsoft.com/office/drawing/2014/main" id="{FB7C4D85-207E-C2B0-72BD-7C9EC2C831B8}"/>
              </a:ext>
            </a:extLst>
          </p:cNvPr>
          <p:cNvSpPr/>
          <p:nvPr/>
        </p:nvSpPr>
        <p:spPr>
          <a:xfrm>
            <a:off x="1810060" y="7672365"/>
            <a:ext cx="1338620" cy="1312039"/>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11" name="Freeform 9">
            <a:extLst>
              <a:ext uri="{FF2B5EF4-FFF2-40B4-BE49-F238E27FC236}">
                <a16:creationId xmlns:a16="http://schemas.microsoft.com/office/drawing/2014/main" id="{0C48F88F-D86E-3BA1-73C6-03D2ECFC9859}"/>
              </a:ext>
            </a:extLst>
          </p:cNvPr>
          <p:cNvSpPr/>
          <p:nvPr/>
        </p:nvSpPr>
        <p:spPr>
          <a:xfrm>
            <a:off x="1810059" y="5652179"/>
            <a:ext cx="1338620" cy="1312039"/>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
        <p:nvSpPr>
          <p:cNvPr id="12" name="Freeform 9">
            <a:extLst>
              <a:ext uri="{FF2B5EF4-FFF2-40B4-BE49-F238E27FC236}">
                <a16:creationId xmlns:a16="http://schemas.microsoft.com/office/drawing/2014/main" id="{01EAFEC0-2CE8-76CF-46E5-6978A80C6E75}"/>
              </a:ext>
            </a:extLst>
          </p:cNvPr>
          <p:cNvSpPr/>
          <p:nvPr/>
        </p:nvSpPr>
        <p:spPr>
          <a:xfrm>
            <a:off x="1810059" y="3166818"/>
            <a:ext cx="1338620" cy="1312039"/>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15363995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7A543"/>
        </a:solidFill>
        <a:effectLst/>
      </p:bgPr>
    </p:bg>
    <p:spTree>
      <p:nvGrpSpPr>
        <p:cNvPr id="1" name=""/>
        <p:cNvGrpSpPr/>
        <p:nvPr/>
      </p:nvGrpSpPr>
      <p:grpSpPr>
        <a:xfrm>
          <a:off x="0" y="0"/>
          <a:ext cx="0" cy="0"/>
        </a:xfrm>
      </p:grpSpPr>
      <p:sp>
        <p:nvSpPr>
          <p:cNvPr id="4" name="TextBox 4"/>
          <p:cNvSpPr txBox="1"/>
          <p:nvPr/>
        </p:nvSpPr>
        <p:spPr>
          <a:xfrm>
            <a:off x="2503045" y="3234956"/>
            <a:ext cx="13374022" cy="5232202"/>
          </a:xfrm>
          <a:prstGeom prst="rect">
            <a:avLst/>
          </a:prstGeom>
        </p:spPr>
        <p:txBody>
          <a:bodyPr wrap="square" lIns="0" tIns="0" rIns="0" bIns="0" rtlCol="0" anchor="t">
            <a:spAutoFit/>
          </a:bodyPr>
          <a:lstStyle/>
          <a:p>
            <a:pPr algn="ctr">
              <a:lnSpc>
                <a:spcPts val="10199"/>
              </a:lnSpc>
            </a:pPr>
            <a:endParaRPr lang="en-US"/>
          </a:p>
        </p:txBody>
      </p:sp>
      <p:sp>
        <p:nvSpPr>
          <p:cNvPr id="9" name="Freeform 9"/>
          <p:cNvSpPr/>
          <p:nvPr/>
        </p:nvSpPr>
        <p:spPr>
          <a:xfrm rot="-10800000">
            <a:off x="1131587" y="1225764"/>
            <a:ext cx="1469739" cy="1469739"/>
          </a:xfrm>
          <a:custGeom>
            <a:rect l="l" t="t" r="r" b="b"/>
            <a:pathLst>
              <a:path w="1469739" h="1469739">
                <a:moveTo>
                  <a:pt x="0" y="0"/>
                </a:moveTo>
                <a:lnTo>
                  <a:pt x="1469739" y="0"/>
                </a:lnTo>
                <a:lnTo>
                  <a:pt x="1469739" y="1469739"/>
                </a:lnTo>
                <a:lnTo>
                  <a:pt x="0" y="1469739"/>
                </a:lnTo>
                <a:lnTo>
                  <a:pt x="0" y="0"/>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510449804"/>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7A543"/>
        </a:solidFill>
        <a:effectLst/>
      </p:bgPr>
    </p:bg>
    <p:spTree>
      <p:nvGrpSpPr>
        <p:cNvPr id="1" name=""/>
        <p:cNvGrpSpPr/>
        <p:nvPr/>
      </p:nvGrpSpPr>
      <p:grpSpPr>
        <a:xfrm>
          <a:off x="0" y="0"/>
          <a:ext cx="0" cy="0"/>
        </a:xfrm>
      </p:grpSpPr>
      <p:grpSp>
        <p:nvGrpSpPr>
          <p:cNvPr id="2" name="Group 2"/>
          <p:cNvGrpSpPr/>
          <p:nvPr/>
        </p:nvGrpSpPr>
        <p:grpSpPr>
          <a:xfrm>
            <a:off x="13913205" y="0"/>
            <a:ext cx="4354401" cy="6546003"/>
            <a:chExt cx="4224020" cy="6350000"/>
          </a:xfrm>
        </p:grpSpPr>
        <p:sp>
          <p:nvSpPr>
            <p:cNvPr id="3" name="Freeform 3"/>
            <p:cNvSpPr/>
            <p:nvPr/>
          </p:nvSpPr>
          <p:spPr>
            <a:xfrm>
              <a:off x="0" y="0"/>
              <a:ext cx="4224020" cy="6350000"/>
            </a:xfrm>
            <a:custGeom>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txBody>
            <a:bodyPr/>
            <a:lstStyle/>
            <a:p>
              <a:endParaRPr/>
            </a:p>
          </p:txBody>
        </p:sp>
      </p:grpSp>
      <p:sp>
        <p:nvSpPr>
          <p:cNvPr id="6" name="Freeform 6"/>
          <p:cNvSpPr/>
          <p:nvPr/>
        </p:nvSpPr>
        <p:spPr>
          <a:xfrm>
            <a:off x="12159713" y="5336097"/>
            <a:ext cx="3216529" cy="3229820"/>
          </a:xfrm>
          <a:custGeom>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a:off x="12920356" y="3502899"/>
            <a:ext cx="992849" cy="992849"/>
          </a:xfrm>
          <a:custGeom>
            <a:rect l="l" t="t" r="r" b="b"/>
            <a:pathLst>
              <a:path w="992849" h="992849">
                <a:moveTo>
                  <a:pt x="0" y="0"/>
                </a:moveTo>
                <a:lnTo>
                  <a:pt x="992849" y="0"/>
                </a:lnTo>
                <a:lnTo>
                  <a:pt x="992849" y="992848"/>
                </a:lnTo>
                <a:lnTo>
                  <a:pt x="0" y="9928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a:off x="14688462" y="1028700"/>
            <a:ext cx="2844355" cy="4114800"/>
          </a:xfrm>
          <a:custGeom>
            <a:rect l="l" t="t" r="r" b="b"/>
            <a:pathLst>
              <a:path w="2844355" h="4114800">
                <a:moveTo>
                  <a:pt x="0" y="0"/>
                </a:moveTo>
                <a:lnTo>
                  <a:pt x="2844355" y="0"/>
                </a:lnTo>
                <a:lnTo>
                  <a:pt x="284435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9" name="Group 9"/>
          <p:cNvGrpSpPr/>
          <p:nvPr/>
        </p:nvGrpSpPr>
        <p:grpSpPr>
          <a:xfrm>
            <a:off x="1028700" y="6538785"/>
            <a:ext cx="10257191" cy="2771286"/>
            <a:chOff x="0" y="-9525"/>
            <a:chExt cx="13676255" cy="3695047"/>
          </a:xfrm>
        </p:grpSpPr>
        <p:sp>
          <p:nvSpPr>
            <p:cNvPr id="10" name="TextBox 10"/>
            <p:cNvSpPr txBox="1"/>
            <p:nvPr/>
          </p:nvSpPr>
          <p:spPr>
            <a:xfrm>
              <a:off x="0" y="-9525"/>
              <a:ext cx="13676255" cy="2549525"/>
            </a:xfrm>
            <a:prstGeom prst="rect">
              <a:avLst/>
            </a:prstGeom>
          </p:spPr>
          <p:txBody>
            <a:bodyPr lIns="0" tIns="0" rIns="0" bIns="0" rtlCol="0" anchor="t">
              <a:spAutoFit/>
            </a:bodyPr>
            <a:lstStyle/>
            <a:p>
              <a:pPr marL="0" lvl="0" indent="0">
                <a:lnSpc>
                  <a:spcPts val="15000"/>
                </a:lnSpc>
              </a:pPr>
              <a:r>
                <a:rPr lang="en-US" sz="12500">
                  <a:solidFill>
                    <a:srgbClr val="FEEFE8"/>
                  </a:solidFill>
                  <a:latin typeface="Public Sans"/>
                </a:rPr>
                <a:t>Thank you!</a:t>
              </a:r>
            </a:p>
          </p:txBody>
        </p:sp>
        <p:sp>
          <p:nvSpPr>
            <p:cNvPr id="11" name="TextBox 11"/>
            <p:cNvSpPr txBox="1"/>
            <p:nvPr/>
          </p:nvSpPr>
          <p:spPr>
            <a:xfrm>
              <a:off x="106325" y="2938702"/>
              <a:ext cx="13569930" cy="746820"/>
            </a:xfrm>
            <a:prstGeom prst="rect">
              <a:avLst/>
            </a:prstGeom>
          </p:spPr>
          <p:txBody>
            <a:bodyPr wrap="square" lIns="0" tIns="0" rIns="0" bIns="0" rtlCol="0" anchor="t">
              <a:spAutoFit/>
            </a:bodyPr>
            <a:lstStyle/>
            <a:p>
              <a:pPr marL="0" lvl="0" indent="0">
                <a:lnSpc>
                  <a:spcPts val="4680"/>
                </a:lnSpc>
              </a:pPr>
              <a:r>
                <a:rPr lang="en-US" sz="3600">
                  <a:solidFill>
                    <a:srgbClr val="FEEFE8"/>
                  </a:solidFill>
                  <a:latin typeface="Public Sans"/>
                </a:rPr>
                <a:t>Questions?</a:t>
              </a:r>
            </a:p>
          </p:txBody>
        </p:sp>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7A543"/>
        </a:solidFill>
        <a:effectLst/>
      </p:bgPr>
    </p:bg>
    <p:spTree>
      <p:nvGrpSpPr>
        <p:cNvPr id="1" name=""/>
        <p:cNvGrpSpPr/>
        <p:nvPr/>
      </p:nvGrpSpPr>
      <p:grpSpPr>
        <a:xfrm>
          <a:off x="0" y="0"/>
          <a:ext cx="0" cy="0"/>
        </a:xfrm>
      </p:grpSpPr>
      <p:sp>
        <p:nvSpPr>
          <p:cNvPr id="4" name="TextBox 4"/>
          <p:cNvSpPr txBox="1"/>
          <p:nvPr/>
        </p:nvSpPr>
        <p:spPr>
          <a:xfrm>
            <a:off x="2503045" y="3381154"/>
            <a:ext cx="13214534" cy="3924151"/>
          </a:xfrm>
          <a:prstGeom prst="rect">
            <a:avLst/>
          </a:prstGeom>
        </p:spPr>
        <p:txBody>
          <a:bodyPr wrap="square" lIns="0" tIns="0" rIns="0" bIns="0" rtlCol="0" anchor="t">
            <a:spAutoFit/>
          </a:bodyPr>
          <a:lstStyle/>
          <a:p>
            <a:pPr algn="ctr">
              <a:lnSpc>
                <a:spcPts val="10199"/>
              </a:lnSpc>
            </a:pPr>
            <a:endParaRPr lang="en-US"/>
          </a:p>
        </p:txBody>
      </p:sp>
      <p:sp>
        <p:nvSpPr>
          <p:cNvPr id="9" name="Freeform 9"/>
          <p:cNvSpPr/>
          <p:nvPr/>
        </p:nvSpPr>
        <p:spPr>
          <a:xfrm rot="-10800000">
            <a:off x="1131587" y="1225764"/>
            <a:ext cx="1469739" cy="1469739"/>
          </a:xfrm>
          <a:custGeom>
            <a:rect l="l" t="t" r="r" b="b"/>
            <a:pathLst>
              <a:path w="1469739" h="1469739">
                <a:moveTo>
                  <a:pt x="0" y="0"/>
                </a:moveTo>
                <a:lnTo>
                  <a:pt x="1469739" y="0"/>
                </a:lnTo>
                <a:lnTo>
                  <a:pt x="1469739" y="1469739"/>
                </a:lnTo>
                <a:lnTo>
                  <a:pt x="0" y="1469739"/>
                </a:lnTo>
                <a:lnTo>
                  <a:pt x="0" y="0"/>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795977361"/>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a:off x="13601516" y="2575213"/>
            <a:ext cx="3394822" cy="5103460"/>
            <a:chExt cx="4224020" cy="6350000"/>
          </a:xfrm>
        </p:grpSpPr>
        <p:sp>
          <p:nvSpPr>
            <p:cNvPr id="3" name="Freeform 3"/>
            <p:cNvSpPr/>
            <p:nvPr/>
          </p:nvSpPr>
          <p:spPr>
            <a:xfrm>
              <a:off x="0" y="0"/>
              <a:ext cx="4224020" cy="6350000"/>
            </a:xfrm>
            <a:custGeom>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txBody>
            <a:bodyPr/>
            <a:lstStyle/>
            <a:p>
              <a:endParaRPr/>
            </a:p>
          </p:txBody>
        </p:sp>
      </p:grpSp>
      <p:sp>
        <p:nvSpPr>
          <p:cNvPr id="6" name="Freeform 6"/>
          <p:cNvSpPr/>
          <p:nvPr/>
        </p:nvSpPr>
        <p:spPr>
          <a:xfrm>
            <a:off x="14400448" y="7678673"/>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 xmlns:a16="http://schemas.microsoft.com/office/drawing/2014/main" xmlns:asvg="http://schemas.microsoft.com/office/drawing/2016/SVG/main" r:embed="rId4"/>
                </a:ext>
              </a:extLst>
            </a:blip>
            <a:stretch>
              <a:fillRect/>
            </a:stretch>
          </a:blipFill>
        </p:spPr>
        <p:txBody>
          <a:bodyPr/>
          <a:lstStyle/>
          <a:p>
            <a:endParaRPr lang="en-US"/>
          </a:p>
        </p:txBody>
      </p:sp>
      <p:sp>
        <p:nvSpPr>
          <p:cNvPr id="8" name="Freeform 8"/>
          <p:cNvSpPr/>
          <p:nvPr/>
        </p:nvSpPr>
        <p:spPr>
          <a:xfrm>
            <a:off x="14077784" y="3277283"/>
            <a:ext cx="2339173" cy="3383975"/>
          </a:xfrm>
          <a:custGeom>
            <a:rect l="l" t="t" r="r" b="b"/>
            <a:pathLst>
              <a:path w="2339173" h="3383975">
                <a:moveTo>
                  <a:pt x="0" y="0"/>
                </a:moveTo>
                <a:lnTo>
                  <a:pt x="2339173" y="0"/>
                </a:lnTo>
                <a:lnTo>
                  <a:pt x="2339173" y="3383976"/>
                </a:lnTo>
                <a:lnTo>
                  <a:pt x="0" y="3383976"/>
                </a:lnTo>
                <a:lnTo>
                  <a:pt x="0" y="0"/>
                </a:lnTo>
                <a:close/>
              </a:path>
            </a:pathLst>
          </a:custGeom>
          <a:blipFill>
            <a:blip r:embed="rId5">
              <a:extLst>
                <a:ext uri="{96DAC541-7B7A-43D3-8B79-37D633B846F1}">
                  <asvg:svgBlip xmlns="" xmlns:a16="http://schemas.microsoft.com/office/drawing/2014/main" xmlns:asvg="http://schemas.microsoft.com/office/drawing/2016/SVG/main" r:embed="rId6"/>
                </a:ext>
              </a:extLst>
            </a:blip>
            <a:stretch>
              <a:fillRect/>
            </a:stretch>
          </a:blipFill>
        </p:spPr>
        <p:txBody>
          <a:bodyPr/>
          <a:lstStyle/>
          <a:p>
            <a:endParaRPr lang="en-US"/>
          </a:p>
        </p:txBody>
      </p:sp>
      <p:sp>
        <p:nvSpPr>
          <p:cNvPr id="9" name="Freeform 9"/>
          <p:cNvSpPr/>
          <p:nvPr/>
        </p:nvSpPr>
        <p:spPr>
          <a:xfrm>
            <a:off x="2328397" y="2821262"/>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1028700" y="1028700"/>
            <a:ext cx="14389154" cy="1157817"/>
          </a:xfrm>
          <a:prstGeom prst="rect">
            <a:avLst/>
          </a:prstGeom>
        </p:spPr>
        <p:txBody>
          <a:bodyPr lIns="0" tIns="0" rIns="0" bIns="0" rtlCol="0" anchor="t">
            <a:spAutoFit/>
          </a:bodyPr>
          <a:lstStyle/>
          <a:p>
            <a:pPr>
              <a:lnSpc>
                <a:spcPts val="10158"/>
              </a:lnSpc>
            </a:pPr>
            <a:r>
              <a:rPr lang="en-US" sz="6000" b="1">
                <a:solidFill>
                  <a:srgbClr val="000000"/>
                </a:solidFill>
                <a:latin typeface="Public Sans"/>
              </a:rPr>
              <a:t>GAI Prompt Tips</a:t>
            </a:r>
          </a:p>
        </p:txBody>
      </p:sp>
      <p:sp>
        <p:nvSpPr>
          <p:cNvPr id="13" name="TextBox 13"/>
          <p:cNvSpPr txBox="1"/>
          <p:nvPr/>
        </p:nvSpPr>
        <p:spPr>
          <a:xfrm>
            <a:off x="3552053" y="2651233"/>
            <a:ext cx="9353143" cy="6133282"/>
          </a:xfrm>
          <a:prstGeom prst="rect">
            <a:avLst/>
          </a:prstGeom>
        </p:spPr>
        <p:txBody>
          <a:bodyPr wrap="square" lIns="0" tIns="0" rIns="0" bIns="0" rtlCol="0" anchor="t">
            <a:spAutoFit/>
          </a:bodyPr>
          <a:lstStyle/>
          <a:p>
            <a:r>
              <a:rPr lang="en-US" sz="4000">
                <a:solidFill>
                  <a:srgbClr val="000000"/>
                </a:solidFill>
                <a:latin typeface="Public Sans"/>
              </a:rPr>
              <a:t>Craft for the AI tool you are using – content, open/closed, public/private</a:t>
            </a:r>
            <a:endParaRPr lang="en-US"/>
          </a:p>
          <a:p>
            <a:pPr>
              <a:lnSpc>
                <a:spcPct val="150000"/>
              </a:lnSpc>
              <a:spcAft>
                <a:spcPts val="600"/>
              </a:spcAft>
            </a:pPr>
            <a:r>
              <a:rPr lang="en-US" sz="4000">
                <a:solidFill>
                  <a:srgbClr val="000000"/>
                </a:solidFill>
                <a:latin typeface="Public Sans"/>
              </a:rPr>
              <a:t>Include the user and audience</a:t>
            </a:r>
          </a:p>
          <a:p>
            <a:r>
              <a:rPr lang="en-US" sz="4000">
                <a:solidFill>
                  <a:srgbClr val="000000"/>
                </a:solidFill>
                <a:latin typeface="Public Sans"/>
              </a:rPr>
              <a:t>Define the output – list, letter, table, chart, memo</a:t>
            </a:r>
          </a:p>
          <a:p>
            <a:pPr>
              <a:lnSpc>
                <a:spcPct val="150000"/>
              </a:lnSpc>
            </a:pPr>
            <a:r>
              <a:rPr lang="en-US" sz="4000">
                <a:solidFill>
                  <a:srgbClr val="000000"/>
                </a:solidFill>
                <a:latin typeface="Public Sans"/>
              </a:rPr>
              <a:t>Be specific, but not too specific</a:t>
            </a:r>
          </a:p>
          <a:p>
            <a:pPr>
              <a:lnSpc>
                <a:spcPct val="150000"/>
              </a:lnSpc>
            </a:pPr>
            <a:r>
              <a:rPr lang="en-US" sz="4000">
                <a:solidFill>
                  <a:srgbClr val="000000"/>
                </a:solidFill>
                <a:latin typeface="Public Sans"/>
              </a:rPr>
              <a:t>Revise and edit your prompts</a:t>
            </a:r>
          </a:p>
          <a:p>
            <a:pPr>
              <a:lnSpc>
                <a:spcPct val="150000"/>
              </a:lnSpc>
            </a:pPr>
            <a:r>
              <a:rPr lang="en-US" sz="4000">
                <a:solidFill>
                  <a:srgbClr val="000000"/>
                </a:solidFill>
                <a:latin typeface="Public Sans"/>
              </a:rPr>
              <a:t>Use AI to improve its own results</a:t>
            </a:r>
            <a:endParaRPr lang="en-US" sz="4000"/>
          </a:p>
        </p:txBody>
      </p:sp>
      <p:sp>
        <p:nvSpPr>
          <p:cNvPr id="4" name="Freeform 9">
            <a:extLst>
              <a:ext uri="{FF2B5EF4-FFF2-40B4-BE49-F238E27FC236}">
                <a16:creationId xmlns:a16="http://schemas.microsoft.com/office/drawing/2014/main" id="{5482B7E2-F495-0690-4F1D-69DF6154E278}"/>
              </a:ext>
            </a:extLst>
          </p:cNvPr>
          <p:cNvSpPr/>
          <p:nvPr/>
        </p:nvSpPr>
        <p:spPr>
          <a:xfrm>
            <a:off x="2328396" y="4057296"/>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3D1A1E73-9A16-8F44-F4E5-F3CDEFA9572D}"/>
              </a:ext>
            </a:extLst>
          </p:cNvPr>
          <p:cNvSpPr/>
          <p:nvPr/>
        </p:nvSpPr>
        <p:spPr>
          <a:xfrm>
            <a:off x="2328397" y="4961064"/>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
        <p:nvSpPr>
          <p:cNvPr id="18" name="Freeform 9">
            <a:extLst>
              <a:ext uri="{FF2B5EF4-FFF2-40B4-BE49-F238E27FC236}">
                <a16:creationId xmlns:a16="http://schemas.microsoft.com/office/drawing/2014/main" id="{5E808C85-2F47-ACA2-F197-B7F6491A5E9E}"/>
              </a:ext>
            </a:extLst>
          </p:cNvPr>
          <p:cNvSpPr/>
          <p:nvPr/>
        </p:nvSpPr>
        <p:spPr>
          <a:xfrm>
            <a:off x="2328397" y="6303424"/>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
        <p:nvSpPr>
          <p:cNvPr id="19" name="Freeform 9">
            <a:extLst>
              <a:ext uri="{FF2B5EF4-FFF2-40B4-BE49-F238E27FC236}">
                <a16:creationId xmlns:a16="http://schemas.microsoft.com/office/drawing/2014/main" id="{FB7C4D85-207E-C2B0-72BD-7C9EC2C831B8}"/>
              </a:ext>
            </a:extLst>
          </p:cNvPr>
          <p:cNvSpPr/>
          <p:nvPr/>
        </p:nvSpPr>
        <p:spPr>
          <a:xfrm>
            <a:off x="2328396" y="7180611"/>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
        <p:nvSpPr>
          <p:cNvPr id="20" name="Freeform 9">
            <a:extLst>
              <a:ext uri="{FF2B5EF4-FFF2-40B4-BE49-F238E27FC236}">
                <a16:creationId xmlns:a16="http://schemas.microsoft.com/office/drawing/2014/main" id="{1BA0F087-EF30-5C13-E577-31F46BEE9063}"/>
              </a:ext>
            </a:extLst>
          </p:cNvPr>
          <p:cNvSpPr/>
          <p:nvPr/>
        </p:nvSpPr>
        <p:spPr>
          <a:xfrm>
            <a:off x="2328397" y="8097669"/>
            <a:ext cx="660796" cy="687377"/>
          </a:xfrm>
          <a:custGeom>
            <a:rect l="l" t="t" r="r" b="b"/>
            <a:pathLst>
              <a:path w="2175935" h="2175935">
                <a:moveTo>
                  <a:pt x="0" y="0"/>
                </a:moveTo>
                <a:lnTo>
                  <a:pt x="2175935" y="0"/>
                </a:lnTo>
                <a:lnTo>
                  <a:pt x="2175935" y="2175935"/>
                </a:lnTo>
                <a:lnTo>
                  <a:pt x="0" y="2175935"/>
                </a:lnTo>
                <a:lnTo>
                  <a:pt x="0"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10" name="TextBox 10"/>
          <p:cNvSpPr txBox="1"/>
          <p:nvPr/>
        </p:nvSpPr>
        <p:spPr>
          <a:xfrm>
            <a:off x="1028700" y="483781"/>
            <a:ext cx="14389154" cy="1230080"/>
          </a:xfrm>
          <a:prstGeom prst="rect">
            <a:avLst/>
          </a:prstGeom>
        </p:spPr>
        <p:txBody>
          <a:bodyPr lIns="0" tIns="0" rIns="0" bIns="0" rtlCol="0" anchor="t">
            <a:spAutoFit/>
          </a:bodyPr>
          <a:lstStyle/>
          <a:p>
            <a:pPr>
              <a:lnSpc>
                <a:spcPts val="10158"/>
              </a:lnSpc>
            </a:pPr>
            <a:r>
              <a:rPr lang="en-US" sz="8450" b="1">
                <a:solidFill>
                  <a:srgbClr val="000000"/>
                </a:solidFill>
                <a:latin typeface="Public Sans"/>
              </a:rPr>
              <a:t>ABCs of Prompt Verbs</a:t>
            </a:r>
          </a:p>
        </p:txBody>
      </p:sp>
      <p:sp>
        <p:nvSpPr>
          <p:cNvPr id="13" name="TextBox 13"/>
          <p:cNvSpPr txBox="1"/>
          <p:nvPr/>
        </p:nvSpPr>
        <p:spPr>
          <a:xfrm>
            <a:off x="1039799" y="1920245"/>
            <a:ext cx="6744252" cy="8002191"/>
          </a:xfrm>
          <a:prstGeom prst="rect">
            <a:avLst/>
          </a:prstGeom>
        </p:spPr>
        <p:txBody>
          <a:bodyPr wrap="square" lIns="0" tIns="0" rIns="0" bIns="0" rtlCol="0" anchor="t">
            <a:spAutoFit/>
          </a:bodyPr>
          <a:lstStyle/>
          <a:p>
            <a:r>
              <a:rPr lang="en-US" sz="4000">
                <a:solidFill>
                  <a:srgbClr val="000000"/>
                </a:solidFill>
                <a:latin typeface="Public Sans"/>
              </a:rPr>
              <a:t>Analyze/Address/Advise</a:t>
            </a:r>
          </a:p>
          <a:p>
            <a:r>
              <a:rPr lang="en-US" sz="4000">
                <a:solidFill>
                  <a:srgbClr val="000000"/>
                </a:solidFill>
                <a:latin typeface="Public Sans"/>
              </a:rPr>
              <a:t>Build/Brainstorm</a:t>
            </a:r>
          </a:p>
          <a:p>
            <a:r>
              <a:rPr lang="en-US" sz="4000">
                <a:solidFill>
                  <a:srgbClr val="000000"/>
                </a:solidFill>
                <a:latin typeface="Public Sans"/>
              </a:rPr>
              <a:t>Create/Compose/Classify</a:t>
            </a:r>
            <a:endParaRPr lang="en-US"/>
          </a:p>
          <a:p>
            <a:r>
              <a:rPr lang="en-US" sz="4000">
                <a:solidFill>
                  <a:srgbClr val="000000"/>
                </a:solidFill>
                <a:latin typeface="Public Sans"/>
              </a:rPr>
              <a:t>Draft/Describe/Design</a:t>
            </a:r>
          </a:p>
          <a:p>
            <a:r>
              <a:rPr lang="en-US" sz="4000">
                <a:solidFill>
                  <a:srgbClr val="000000"/>
                </a:solidFill>
                <a:latin typeface="Public Sans"/>
              </a:rPr>
              <a:t>Evaluate/Explain</a:t>
            </a:r>
          </a:p>
          <a:p>
            <a:r>
              <a:rPr lang="en-US" sz="4000">
                <a:solidFill>
                  <a:srgbClr val="000000"/>
                </a:solidFill>
                <a:latin typeface="Public Sans"/>
              </a:rPr>
              <a:t>Find/Formulate/Frame</a:t>
            </a:r>
          </a:p>
          <a:p>
            <a:r>
              <a:rPr lang="en-US" sz="4000">
                <a:solidFill>
                  <a:srgbClr val="000000"/>
                </a:solidFill>
                <a:latin typeface="Public Sans"/>
              </a:rPr>
              <a:t>Generate/Group/Guess</a:t>
            </a:r>
          </a:p>
          <a:p>
            <a:r>
              <a:rPr lang="en-US" sz="4000">
                <a:solidFill>
                  <a:srgbClr val="000000"/>
                </a:solidFill>
                <a:latin typeface="Public Sans"/>
              </a:rPr>
              <a:t>Highlight/Hypothesize</a:t>
            </a:r>
          </a:p>
          <a:p>
            <a:r>
              <a:rPr lang="en-US" sz="4000">
                <a:solidFill>
                  <a:srgbClr val="000000"/>
                </a:solidFill>
                <a:latin typeface="Segoe UI"/>
                <a:cs typeface="Segoe UI"/>
              </a:rPr>
              <a:t>Interpret/Illustrate</a:t>
            </a:r>
          </a:p>
          <a:p>
            <a:r>
              <a:rPr lang="en-US" sz="4000">
                <a:solidFill>
                  <a:srgbClr val="000000"/>
                </a:solidFill>
                <a:latin typeface="Segoe UI"/>
                <a:cs typeface="Segoe UI"/>
              </a:rPr>
              <a:t>Justify/Join</a:t>
            </a:r>
            <a:endParaRPr lang="en-US" sz="4000">
              <a:solidFill>
                <a:srgbClr val="808080"/>
              </a:solidFill>
              <a:latin typeface="Segoe UI"/>
              <a:cs typeface="Segoe UI"/>
            </a:endParaRPr>
          </a:p>
          <a:p>
            <a:r>
              <a:rPr lang="en-US" sz="4000">
                <a:solidFill>
                  <a:srgbClr val="000000"/>
                </a:solidFill>
                <a:latin typeface="Segoe UI"/>
                <a:cs typeface="Segoe UI"/>
              </a:rPr>
              <a:t>Keep/Know</a:t>
            </a:r>
            <a:endParaRPr lang="en-US" sz="4000">
              <a:solidFill>
                <a:srgbClr val="808080"/>
              </a:solidFill>
              <a:latin typeface="Segoe UI"/>
              <a:cs typeface="Segoe UI"/>
            </a:endParaRPr>
          </a:p>
          <a:p>
            <a:r>
              <a:rPr lang="en-US" sz="4000">
                <a:solidFill>
                  <a:srgbClr val="000000"/>
                </a:solidFill>
                <a:latin typeface="Segoe UI"/>
                <a:cs typeface="Segoe UI"/>
              </a:rPr>
              <a:t>List/Limit/Learn</a:t>
            </a:r>
            <a:endParaRPr lang="en-US" sz="4000">
              <a:solidFill>
                <a:srgbClr val="808080"/>
              </a:solidFill>
              <a:latin typeface="Segoe UI"/>
              <a:cs typeface="Segoe UI"/>
            </a:endParaRPr>
          </a:p>
          <a:p>
            <a:r>
              <a:rPr lang="en-US" sz="4000">
                <a:solidFill>
                  <a:srgbClr val="000000"/>
                </a:solidFill>
                <a:ea typeface="+mn-lt"/>
                <a:cs typeface="+mn-lt"/>
              </a:rPr>
              <a:t>Make/Modify</a:t>
            </a:r>
            <a:endParaRPr lang="en-US" sz="4000">
              <a:solidFill>
                <a:srgbClr val="808080"/>
              </a:solidFill>
              <a:ea typeface="+mn-lt"/>
              <a:cs typeface="+mn-lt"/>
            </a:endParaRPr>
          </a:p>
        </p:txBody>
      </p:sp>
      <p:sp>
        <p:nvSpPr>
          <p:cNvPr id="11" name="TextBox 13">
            <a:extLst>
              <a:ext uri="{FF2B5EF4-FFF2-40B4-BE49-F238E27FC236}">
                <a16:creationId xmlns:a16="http://schemas.microsoft.com/office/drawing/2014/main" id="{5736F6F5-4AC2-5F7A-DCFB-15D4B481D763}"/>
              </a:ext>
            </a:extLst>
          </p:cNvPr>
          <p:cNvSpPr txBox="1"/>
          <p:nvPr/>
        </p:nvSpPr>
        <p:spPr>
          <a:xfrm>
            <a:off x="9688602" y="1920245"/>
            <a:ext cx="7162835" cy="8002191"/>
          </a:xfrm>
          <a:prstGeom prst="rect">
            <a:avLst/>
          </a:prstGeom>
        </p:spPr>
        <p:txBody>
          <a:bodyPr wrap="square" lIns="0" tIns="0" rIns="0" bIns="0" rtlCol="0" anchor="t">
            <a:spAutoFit/>
          </a:bodyPr>
          <a:lstStyle/>
          <a:p>
            <a:r>
              <a:rPr lang="en-US" sz="4000">
                <a:solidFill>
                  <a:srgbClr val="000000"/>
                </a:solidFill>
                <a:latin typeface="Public Sans"/>
                <a:cs typeface="Segoe UI"/>
              </a:rPr>
              <a:t>Narrate/Name/Narrow</a:t>
            </a:r>
            <a:endParaRPr lang="en-US" sz="4000">
              <a:solidFill>
                <a:srgbClr val="808080"/>
              </a:solidFill>
              <a:latin typeface="Public Sans"/>
              <a:cs typeface="Segoe UI"/>
            </a:endParaRPr>
          </a:p>
          <a:p>
            <a:r>
              <a:rPr lang="en-US" sz="4000">
                <a:solidFill>
                  <a:srgbClr val="000000"/>
                </a:solidFill>
                <a:latin typeface="Public Sans"/>
                <a:cs typeface="Segoe UI"/>
              </a:rPr>
              <a:t>Outline/Organize</a:t>
            </a:r>
            <a:endParaRPr lang="en-US" sz="4000">
              <a:solidFill>
                <a:srgbClr val="808080"/>
              </a:solidFill>
              <a:latin typeface="Public Sans"/>
              <a:cs typeface="Segoe UI"/>
            </a:endParaRPr>
          </a:p>
          <a:p>
            <a:r>
              <a:rPr lang="en-US" sz="4000">
                <a:solidFill>
                  <a:srgbClr val="000000"/>
                </a:solidFill>
                <a:latin typeface="Public Sans"/>
                <a:cs typeface="Segoe UI"/>
              </a:rPr>
              <a:t>Predict/Provide</a:t>
            </a:r>
          </a:p>
          <a:p>
            <a:r>
              <a:rPr lang="en-US" sz="4000">
                <a:solidFill>
                  <a:srgbClr val="000000"/>
                </a:solidFill>
                <a:latin typeface="Public Sans"/>
                <a:cs typeface="Segoe UI"/>
              </a:rPr>
              <a:t>Question/Quantify</a:t>
            </a:r>
            <a:endParaRPr lang="en-US" sz="4000">
              <a:solidFill>
                <a:srgbClr val="808080"/>
              </a:solidFill>
              <a:latin typeface="Public Sans"/>
              <a:cs typeface="Segoe UI"/>
            </a:endParaRPr>
          </a:p>
          <a:p>
            <a:r>
              <a:rPr lang="en-US" sz="4000">
                <a:solidFill>
                  <a:srgbClr val="000000"/>
                </a:solidFill>
                <a:latin typeface="Public Sans"/>
                <a:cs typeface="Segoe UI"/>
              </a:rPr>
              <a:t>Recommend/Rewrite</a:t>
            </a:r>
            <a:endParaRPr lang="en-US" sz="4000">
              <a:solidFill>
                <a:srgbClr val="808080"/>
              </a:solidFill>
              <a:latin typeface="Public Sans"/>
              <a:cs typeface="Segoe UI"/>
            </a:endParaRPr>
          </a:p>
          <a:p>
            <a:r>
              <a:rPr lang="en-US" sz="4000">
                <a:solidFill>
                  <a:srgbClr val="000000"/>
                </a:solidFill>
                <a:latin typeface="Segoe UI"/>
                <a:cs typeface="Segoe UI"/>
              </a:rPr>
              <a:t>Summarize/Support</a:t>
            </a:r>
            <a:endParaRPr lang="en-US" sz="4000">
              <a:solidFill>
                <a:srgbClr val="808080"/>
              </a:solidFill>
              <a:latin typeface="Segoe UI"/>
              <a:cs typeface="Segoe UI"/>
            </a:endParaRPr>
          </a:p>
          <a:p>
            <a:r>
              <a:rPr lang="en-US" sz="4000">
                <a:solidFill>
                  <a:srgbClr val="000000"/>
                </a:solidFill>
                <a:latin typeface="Segoe UI"/>
                <a:cs typeface="Segoe UI"/>
              </a:rPr>
              <a:t>Translate/Trace/Tell</a:t>
            </a:r>
            <a:endParaRPr lang="en-US" sz="4000">
              <a:solidFill>
                <a:srgbClr val="808080"/>
              </a:solidFill>
              <a:latin typeface="Segoe UI"/>
              <a:cs typeface="Segoe UI"/>
            </a:endParaRPr>
          </a:p>
          <a:p>
            <a:r>
              <a:rPr lang="en-US" sz="4000">
                <a:solidFill>
                  <a:srgbClr val="000000"/>
                </a:solidFill>
                <a:latin typeface="Segoe UI"/>
                <a:cs typeface="Segoe UI"/>
              </a:rPr>
              <a:t>Use/Uncover</a:t>
            </a:r>
            <a:endParaRPr lang="en-US" sz="4000">
              <a:solidFill>
                <a:srgbClr val="808080"/>
              </a:solidFill>
              <a:latin typeface="Segoe UI"/>
              <a:cs typeface="Segoe UI"/>
            </a:endParaRPr>
          </a:p>
          <a:p>
            <a:r>
              <a:rPr lang="en-US" sz="4000">
                <a:solidFill>
                  <a:srgbClr val="000000"/>
                </a:solidFill>
                <a:latin typeface="Segoe UI"/>
                <a:cs typeface="Segoe UI"/>
              </a:rPr>
              <a:t>Validate/Visualize/Vary</a:t>
            </a:r>
            <a:endParaRPr lang="en-US" sz="4000">
              <a:solidFill>
                <a:srgbClr val="808080"/>
              </a:solidFill>
              <a:latin typeface="Segoe UI"/>
              <a:cs typeface="Segoe UI"/>
            </a:endParaRPr>
          </a:p>
          <a:p>
            <a:r>
              <a:rPr lang="en-US" sz="4000">
                <a:solidFill>
                  <a:srgbClr val="000000"/>
                </a:solidFill>
                <a:latin typeface="Segoe UI"/>
                <a:cs typeface="Segoe UI"/>
              </a:rPr>
              <a:t>Write/Watch</a:t>
            </a:r>
            <a:endParaRPr lang="en-US" sz="4000">
              <a:solidFill>
                <a:srgbClr val="808080"/>
              </a:solidFill>
              <a:latin typeface="Segoe UI"/>
              <a:cs typeface="Segoe UI"/>
            </a:endParaRPr>
          </a:p>
          <a:p>
            <a:r>
              <a:rPr lang="en-US" sz="4000" err="1">
                <a:solidFill>
                  <a:srgbClr val="000000"/>
                </a:solidFill>
                <a:latin typeface="Segoe UI"/>
                <a:cs typeface="Segoe UI"/>
              </a:rPr>
              <a:t>eXtract/eXplore</a:t>
            </a:r>
            <a:endParaRPr lang="en-US" sz="4000" err="1">
              <a:solidFill>
                <a:srgbClr val="808080"/>
              </a:solidFill>
              <a:latin typeface="Segoe UI"/>
              <a:cs typeface="Segoe UI"/>
            </a:endParaRPr>
          </a:p>
          <a:p>
            <a:r>
              <a:rPr lang="en-US" sz="4000">
                <a:solidFill>
                  <a:srgbClr val="000000"/>
                </a:solidFill>
                <a:latin typeface="Segoe UI"/>
                <a:cs typeface="Segoe UI"/>
              </a:rPr>
              <a:t>Yield</a:t>
            </a:r>
            <a:endParaRPr lang="en-US" sz="4000">
              <a:solidFill>
                <a:srgbClr val="808080"/>
              </a:solidFill>
              <a:latin typeface="Segoe UI"/>
              <a:cs typeface="Segoe UI"/>
            </a:endParaRPr>
          </a:p>
          <a:p>
            <a:r>
              <a:rPr lang="en-US" sz="4000">
                <a:latin typeface="Segoe UI"/>
                <a:cs typeface="Segoe UI"/>
              </a:rPr>
              <a:t>Zero In/Zoom</a:t>
            </a:r>
          </a:p>
        </p:txBody>
      </p:sp>
      <p:sp>
        <p:nvSpPr>
          <p:cNvPr id="7" name="Freeform 9">
            <a:extLst>
              <a:ext uri="{FF2B5EF4-FFF2-40B4-BE49-F238E27FC236}">
                <a16:creationId xmlns:a16="http://schemas.microsoft.com/office/drawing/2014/main" id="{839AF5E9-470D-4340-23D2-E17192DCE43A}"/>
              </a:ext>
            </a:extLst>
          </p:cNvPr>
          <p:cNvSpPr/>
          <p:nvPr/>
        </p:nvSpPr>
        <p:spPr>
          <a:xfrm>
            <a:off x="12897785" y="481473"/>
            <a:ext cx="1185231" cy="1211812"/>
          </a:xfrm>
          <a:custGeom>
            <a:rect l="l" t="t" r="r" b="b"/>
            <a:pathLst>
              <a:path w="2175935" h="2175935">
                <a:moveTo>
                  <a:pt x="0" y="0"/>
                </a:moveTo>
                <a:lnTo>
                  <a:pt x="2175935" y="0"/>
                </a:lnTo>
                <a:lnTo>
                  <a:pt x="2175935" y="2175935"/>
                </a:lnTo>
                <a:lnTo>
                  <a:pt x="0" y="2175935"/>
                </a:lnTo>
                <a:lnTo>
                  <a:pt x="0"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4112387199"/>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6" name="Freeform 6"/>
          <p:cNvSpPr/>
          <p:nvPr/>
        </p:nvSpPr>
        <p:spPr>
          <a:xfrm>
            <a:off x="521140" y="5055352"/>
            <a:ext cx="2595888" cy="2595888"/>
          </a:xfrm>
          <a:custGeom>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 xmlns:a16="http://schemas.microsoft.com/office/drawing/2014/main" xmlns:asvg="http://schemas.microsoft.com/office/drawing/2016/SVG/main" r:embed="rId4"/>
                </a:ext>
              </a:extLst>
            </a:blip>
            <a:stretch>
              <a:fillRect/>
            </a:stretch>
          </a:blipFill>
          <a:ln w="57150">
            <a:noFill/>
          </a:ln>
        </p:spPr>
        <p:txBody>
          <a:bodyPr/>
          <a:lstStyle/>
          <a:p>
            <a:endParaRPr lang="en-US"/>
          </a:p>
        </p:txBody>
      </p:sp>
      <p:sp>
        <p:nvSpPr>
          <p:cNvPr id="4" name="Freeform 4"/>
          <p:cNvSpPr/>
          <p:nvPr/>
        </p:nvSpPr>
        <p:spPr>
          <a:xfrm flipH="1">
            <a:off x="1249434" y="5054842"/>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5">
              <a:extLst>
                <a:ext uri="{96DAC541-7B7A-43D3-8B79-37D633B846F1}">
                  <asvg:svgBlip xmlns="" xmlns:a16="http://schemas.microsoft.com/office/drawing/2014/main"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1476784" y="6229135"/>
            <a:ext cx="2595888" cy="2595888"/>
          </a:xfrm>
          <a:custGeom>
            <a:rect l="l" t="t" r="r" b="b"/>
            <a:pathLst>
              <a:path w="2595888" h="2595888">
                <a:moveTo>
                  <a:pt x="2595887" y="0"/>
                </a:moveTo>
                <a:lnTo>
                  <a:pt x="0" y="0"/>
                </a:lnTo>
                <a:lnTo>
                  <a:pt x="0" y="2595888"/>
                </a:lnTo>
                <a:lnTo>
                  <a:pt x="2595887" y="2595888"/>
                </a:lnTo>
                <a:lnTo>
                  <a:pt x="2595887" y="0"/>
                </a:lnTo>
                <a:close/>
              </a:path>
            </a:pathLst>
          </a:custGeom>
          <a:blipFill>
            <a:blip r:embed="rId7">
              <a:extLst>
                <a:ext uri="{96DAC541-7B7A-43D3-8B79-37D633B846F1}">
                  <asvg:svgBlip xmlns="" xmlns:a16="http://schemas.microsoft.com/office/drawing/2014/main"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5723480" y="2510823"/>
            <a:ext cx="11483836" cy="5693866"/>
          </a:xfrm>
          <a:prstGeom prst="rect">
            <a:avLst/>
          </a:prstGeom>
        </p:spPr>
        <p:txBody>
          <a:bodyPr wrap="square" lIns="0" tIns="0" rIns="0" bIns="0" rtlCol="0" anchor="t">
            <a:spAutoFit/>
          </a:bodyPr>
          <a:lstStyle/>
          <a:p>
            <a:pPr>
              <a:spcAft>
                <a:spcPts val="3600"/>
              </a:spcAft>
            </a:pPr>
            <a:r>
              <a:rPr lang="en-US" sz="4000">
                <a:solidFill>
                  <a:srgbClr val="000000"/>
                </a:solidFill>
                <a:latin typeface="Public Sans"/>
              </a:rPr>
              <a:t>Use clear, concise language that focuses on one issue and relevant facts and jurisdiction</a:t>
            </a:r>
            <a:endParaRPr lang="en-US" sz="4000"/>
          </a:p>
          <a:p>
            <a:pPr>
              <a:spcAft>
                <a:spcPts val="3600"/>
              </a:spcAft>
            </a:pPr>
            <a:r>
              <a:rPr lang="en-US" sz="4000">
                <a:solidFill>
                  <a:srgbClr val="000000"/>
                </a:solidFill>
                <a:latin typeface="Public Sans"/>
              </a:rPr>
              <a:t>Do </a:t>
            </a:r>
            <a:r>
              <a:rPr lang="en-US" sz="4000">
                <a:solidFill>
                  <a:schemeClr val="accent3">
                    <a:lumMod val="50000"/>
                  </a:schemeClr>
                </a:solidFill>
                <a:latin typeface="Public Sans"/>
              </a:rPr>
              <a:t>NOT </a:t>
            </a:r>
            <a:r>
              <a:rPr lang="en-US" sz="4000">
                <a:solidFill>
                  <a:srgbClr val="000000"/>
                </a:solidFill>
                <a:latin typeface="Public Sans"/>
              </a:rPr>
              <a:t>write as a prompts or command</a:t>
            </a:r>
          </a:p>
          <a:p>
            <a:pPr>
              <a:spcAft>
                <a:spcPts val="3600"/>
              </a:spcAft>
            </a:pPr>
            <a:r>
              <a:rPr lang="en-US" sz="4000">
                <a:solidFill>
                  <a:srgbClr val="000000"/>
                </a:solidFill>
                <a:latin typeface="Public Sans"/>
              </a:rPr>
              <a:t>Do </a:t>
            </a:r>
            <a:r>
              <a:rPr lang="en-US" sz="4000">
                <a:solidFill>
                  <a:schemeClr val="accent3">
                    <a:lumMod val="50000"/>
                  </a:schemeClr>
                </a:solidFill>
                <a:latin typeface="Public Sans"/>
              </a:rPr>
              <a:t>NOT </a:t>
            </a:r>
            <a:r>
              <a:rPr lang="en-US" sz="4000">
                <a:solidFill>
                  <a:srgbClr val="000000"/>
                </a:solidFill>
                <a:latin typeface="Public Sans"/>
              </a:rPr>
              <a:t>use names of clients or parties (ex: use "tech industry CEO" instead of "Steve Jobs")</a:t>
            </a:r>
          </a:p>
          <a:p>
            <a:pPr>
              <a:spcAft>
                <a:spcPts val="3600"/>
              </a:spcAft>
            </a:pPr>
            <a:r>
              <a:rPr lang="en-US" sz="4000">
                <a:latin typeface="Public Sans"/>
              </a:rPr>
              <a:t>Be content aware: primary law, treatises not yet usable, Practical Law in separate platform</a:t>
            </a:r>
          </a:p>
        </p:txBody>
      </p:sp>
      <p:sp>
        <p:nvSpPr>
          <p:cNvPr id="3" name="TextBox 12">
            <a:extLst>
              <a:ext uri="{FF2B5EF4-FFF2-40B4-BE49-F238E27FC236}">
                <a16:creationId xmlns:a16="http://schemas.microsoft.com/office/drawing/2014/main" id="{FF697AA6-5B91-1405-9ED5-15D69CCF314C}"/>
              </a:ext>
            </a:extLst>
          </p:cNvPr>
          <p:cNvSpPr txBox="1"/>
          <p:nvPr/>
        </p:nvSpPr>
        <p:spPr>
          <a:xfrm>
            <a:off x="5723122" y="834372"/>
            <a:ext cx="11253662"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Westlaw Specific Prompt Tips</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sp>
        <p:nvSpPr>
          <p:cNvPr id="16" name="Freeform 4">
            <a:extLst>
              <a:ext uri="{FF2B5EF4-FFF2-40B4-BE49-F238E27FC236}">
                <a16:creationId xmlns:a16="http://schemas.microsoft.com/office/drawing/2014/main" id="{545B5A90-3396-1FC3-BCE7-0A406FC7F010}"/>
              </a:ext>
            </a:extLst>
          </p:cNvPr>
          <p:cNvSpPr/>
          <p:nvPr/>
        </p:nvSpPr>
        <p:spPr>
          <a:xfrm flipH="1">
            <a:off x="15210369" y="6874909"/>
            <a:ext cx="2595888" cy="2595888"/>
          </a:xfrm>
          <a:custGeom>
            <a:rect l="l" t="t" r="r" b="b"/>
            <a:pathLst>
              <a:path w="2595888" h="2595888">
                <a:moveTo>
                  <a:pt x="2595888" y="0"/>
                </a:moveTo>
                <a:lnTo>
                  <a:pt x="0" y="0"/>
                </a:lnTo>
                <a:lnTo>
                  <a:pt x="0" y="2595888"/>
                </a:lnTo>
                <a:lnTo>
                  <a:pt x="2595888" y="2595888"/>
                </a:lnTo>
                <a:lnTo>
                  <a:pt x="2595888" y="0"/>
                </a:lnTo>
                <a:close/>
              </a:path>
            </a:pathLst>
          </a:custGeom>
          <a: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tretch>
              <a:fillRect/>
            </a:stretch>
          </a:blipFill>
        </p:spPr>
        <p:txBody>
          <a:bodyPr/>
          <a:lstStyle/>
          <a:p>
            <a:endParaRPr lang="en-US"/>
          </a:p>
        </p:txBody>
      </p:sp>
      <p:sp>
        <p:nvSpPr>
          <p:cNvPr id="7" name="Freeform 7"/>
          <p:cNvSpPr/>
          <p:nvPr/>
        </p:nvSpPr>
        <p:spPr>
          <a:xfrm>
            <a:off x="14026562" y="5715431"/>
            <a:ext cx="3527503" cy="3527503"/>
          </a:xfrm>
          <a:custGeom>
            <a:rect l="l" t="t" r="r" b="b"/>
            <a:pathLst>
              <a:path w="3527503" h="3527503">
                <a:moveTo>
                  <a:pt x="0" y="0"/>
                </a:moveTo>
                <a:lnTo>
                  <a:pt x="3527502" y="0"/>
                </a:lnTo>
                <a:lnTo>
                  <a:pt x="3527502" y="3527503"/>
                </a:lnTo>
                <a:lnTo>
                  <a:pt x="0" y="3527503"/>
                </a:lnTo>
                <a:lnTo>
                  <a:pt x="0" y="0"/>
                </a:lnTo>
                <a:close/>
              </a:path>
            </a:pathLst>
          </a:custGeom>
          <a: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tretch>
              <a:fillRect/>
            </a:stretch>
          </a:blipFill>
        </p:spPr>
        <p:txBody>
          <a:bodyPr/>
          <a:lstStyle/>
          <a:p>
            <a:endParaRPr lang="en-US"/>
          </a:p>
        </p:txBody>
      </p:sp>
      <p:sp>
        <p:nvSpPr>
          <p:cNvPr id="4" name="TextBox 12">
            <a:extLst>
              <a:ext uri="{FF2B5EF4-FFF2-40B4-BE49-F238E27FC236}">
                <a16:creationId xmlns:a16="http://schemas.microsoft.com/office/drawing/2014/main" id="{66A901DB-BED4-80EA-CC58-581F66A8630D}"/>
              </a:ext>
            </a:extLst>
          </p:cNvPr>
          <p:cNvSpPr txBox="1"/>
          <p:nvPr/>
        </p:nvSpPr>
        <p:spPr>
          <a:xfrm>
            <a:off x="1356017" y="1231553"/>
            <a:ext cx="10731700" cy="923330"/>
          </a:xfrm>
          <a:prstGeom prst="rect">
            <a:avLst/>
          </a:prstGeom>
        </p:spPr>
        <p:txBody>
          <a:bodyPr wrap="square" lIns="0" tIns="0" rIns="0" bIns="0" rtlCol="0" anchor="t">
            <a:spAutoFit/>
          </a:bodyPr>
          <a:lstStyle/>
          <a:p>
            <a:pPr>
              <a:lnSpc>
                <a:spcPts val="7200"/>
              </a:lnSpc>
            </a:pPr>
            <a:r>
              <a:rPr lang="en-US" sz="6000" b="1">
                <a:solidFill>
                  <a:srgbClr val="000000"/>
                </a:solidFill>
                <a:latin typeface="Public Sans"/>
              </a:rPr>
              <a:t>Lexis Specific Prompt Tips</a:t>
            </a:r>
          </a:p>
        </p:txBody>
      </p:sp>
      <p:sp>
        <p:nvSpPr>
          <p:cNvPr id="14" name="Freeform 4">
            <a:extLst>
              <a:ext uri="{FF2B5EF4-FFF2-40B4-BE49-F238E27FC236}">
                <a16:creationId xmlns:a16="http://schemas.microsoft.com/office/drawing/2014/main" id="{C8A1C4AF-C70F-06EF-B00C-ABDCD559B4E5}"/>
              </a:ext>
            </a:extLst>
          </p:cNvPr>
          <p:cNvSpPr/>
          <p:nvPr/>
        </p:nvSpPr>
        <p:spPr>
          <a:xfrm flipH="1">
            <a:off x="14168510" y="4741388"/>
            <a:ext cx="3757401" cy="3757401"/>
          </a:xfrm>
          <a:custGeom>
            <a:rect l="l" t="t" r="r" b="b"/>
            <a:pathLst>
              <a:path w="3757401" h="3757401">
                <a:moveTo>
                  <a:pt x="3757402" y="0"/>
                </a:moveTo>
                <a:lnTo>
                  <a:pt x="0" y="0"/>
                </a:lnTo>
                <a:lnTo>
                  <a:pt x="0" y="3757402"/>
                </a:lnTo>
                <a:lnTo>
                  <a:pt x="3757402" y="3757402"/>
                </a:lnTo>
                <a:lnTo>
                  <a:pt x="3757402" y="0"/>
                </a:lnTo>
                <a:close/>
              </a:path>
            </a:pathLst>
          </a:custGeom>
          <a:blipFill>
            <a:blip r:embed="rId7">
              <a:extLst>
                <a:ext uri="{96DAC541-7B7A-43D3-8B79-37D633B846F1}">
                  <asvg:svgBlip xmlns="" xmlns:a16="http://schemas.microsoft.com/office/drawing/2014/main" xmlns:p14="http://schemas.microsoft.com/office/powerpoint/2010/main"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45894208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DFB"/>
        </a:solidFill>
        <a:effectLst/>
      </p:bgPr>
    </p:bg>
    <p:spTree>
      <p:nvGrpSpPr>
        <p:cNvPr id="1" name=""/>
        <p:cNvGrpSpPr/>
        <p:nvPr/>
      </p:nvGrpSpPr>
      <p:grpSpPr>
        <a:xfrm>
          <a:off x="0" y="0"/>
          <a:ext cx="0" cy="0"/>
        </a:xfrm>
      </p:grpSpPr>
      <p:grpSp>
        <p:nvGrpSpPr>
          <p:cNvPr id="2" name="Group 2"/>
          <p:cNvGrpSpPr/>
          <p:nvPr/>
        </p:nvGrpSpPr>
        <p:grpSpPr>
          <a:xfrm rot="-5400000">
            <a:off x="4524549" y="-1486691"/>
            <a:ext cx="9006759" cy="13539925"/>
            <a:chExt cx="4224020" cy="6350000"/>
          </a:xfrm>
        </p:grpSpPr>
      </p:grpSp>
      <p:sp>
        <p:nvSpPr>
          <p:cNvPr id="4" name="Freeform 4"/>
          <p:cNvSpPr/>
          <p:nvPr/>
        </p:nvSpPr>
        <p:spPr>
          <a:xfrm rot="16261888">
            <a:off x="14258503" y="6687295"/>
            <a:ext cx="1762020" cy="1762020"/>
          </a:xfrm>
          <a:custGeom>
            <a:rect l="l" t="t" r="r" b="b"/>
            <a:pathLst>
              <a:path w="1762019" h="1762019">
                <a:moveTo>
                  <a:pt x="0" y="0"/>
                </a:moveTo>
                <a:lnTo>
                  <a:pt x="1762020" y="0"/>
                </a:lnTo>
                <a:lnTo>
                  <a:pt x="1762020" y="1762020"/>
                </a:lnTo>
                <a:lnTo>
                  <a:pt x="0" y="1762020"/>
                </a:lnTo>
                <a:lnTo>
                  <a:pt x="0" y="0"/>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519405" y="4110322"/>
            <a:ext cx="2776700" cy="2776700"/>
          </a:xfrm>
          <a:custGeom>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 xmlns:p14="http://schemas.microsoft.com/office/powerpoint/2010/main"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15546381" y="779892"/>
            <a:ext cx="1821922" cy="1821922"/>
          </a:xfrm>
          <a:custGeom>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 xmlns:p14="http://schemas.microsoft.com/office/powerpoint/2010/main"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3336202" y="1280942"/>
            <a:ext cx="11384200" cy="8019498"/>
            <a:chOff x="0" y="-1391559"/>
            <a:chExt cx="14681747" cy="9148101"/>
          </a:xfrm>
        </p:grpSpPr>
        <p:sp>
          <p:nvSpPr>
            <p:cNvPr id="10" name="TextBox 10"/>
            <p:cNvSpPr txBox="1"/>
            <p:nvPr/>
          </p:nvSpPr>
          <p:spPr>
            <a:xfrm>
              <a:off x="699108" y="629401"/>
              <a:ext cx="13778667" cy="7127141"/>
            </a:xfrm>
            <a:prstGeom prst="rect">
              <a:avLst/>
            </a:prstGeom>
          </p:spPr>
          <p:txBody>
            <a:bodyPr wrap="square" lIns="0" tIns="0" rIns="0" bIns="0" rtlCol="0" anchor="t">
              <a:spAutoFit/>
            </a:bodyPr>
            <a:lstStyle/>
            <a:p>
              <a:r>
                <a:rPr lang="en-US" sz="4600">
                  <a:solidFill>
                    <a:srgbClr val="FFFFFF"/>
                  </a:solidFill>
                  <a:latin typeface="Public Sans"/>
                </a:rPr>
                <a:t>Based on the recent pickleball craze, </a:t>
              </a:r>
              <a:r>
                <a:rPr lang="en-US" sz="4600" b="1">
                  <a:latin typeface="Public Sans"/>
                </a:rPr>
                <a:t>HOA installs a pickleball court</a:t>
              </a:r>
              <a:r>
                <a:rPr lang="en-US" sz="4600">
                  <a:solidFill>
                    <a:srgbClr val="FFFFFF"/>
                  </a:solidFill>
                  <a:latin typeface="Public Sans"/>
                </a:rPr>
                <a:t> in an open area of its communal property. The </a:t>
              </a:r>
              <a:r>
                <a:rPr lang="en-US" sz="4600" b="1">
                  <a:latin typeface="Public Sans"/>
                </a:rPr>
                <a:t>pickleball games are very loud</a:t>
              </a:r>
              <a:r>
                <a:rPr lang="en-US" sz="4600">
                  <a:solidFill>
                    <a:srgbClr val="FFFFFF"/>
                  </a:solidFill>
                  <a:latin typeface="Public Sans"/>
                </a:rPr>
                <a:t> and disturb a homeowner whose bedroom is 60 feet from the new court. Homeowner asks your firm for help.</a:t>
              </a:r>
              <a:endParaRPr lang="en-US" sz="4600">
                <a:latin typeface="Public Sans"/>
              </a:endParaRPr>
            </a:p>
            <a:p>
              <a:endParaRPr lang="en-US" sz="3800"/>
            </a:p>
          </p:txBody>
        </p:sp>
        <p:sp>
          <p:nvSpPr>
            <p:cNvPr id="11" name="TextBox 11"/>
            <p:cNvSpPr txBox="1"/>
            <p:nvPr/>
          </p:nvSpPr>
          <p:spPr>
            <a:xfrm>
              <a:off x="0" y="-1391559"/>
              <a:ext cx="14681747" cy="1436400"/>
            </a:xfrm>
            <a:prstGeom prst="rect">
              <a:avLst/>
            </a:prstGeom>
          </p:spPr>
          <p:txBody>
            <a:bodyPr lIns="0" tIns="0" rIns="0" bIns="0" rtlCol="0" anchor="t">
              <a:spAutoFit/>
            </a:bodyPr>
            <a:lstStyle/>
            <a:p>
              <a:pPr algn="ctr">
                <a:lnSpc>
                  <a:spcPts val="10199"/>
                </a:lnSpc>
              </a:pPr>
              <a:r>
                <a:rPr lang="en-US" sz="8450" b="1">
                  <a:solidFill>
                    <a:srgbClr val="FFFFFF"/>
                  </a:solidFill>
                  <a:latin typeface="Public Sans"/>
                </a:rPr>
                <a:t>Use Case</a:t>
              </a:r>
              <a:endParaRPr lang="en-US" b="1"/>
            </a:p>
          </p:txBody>
        </p:sp>
      </p:grpSp>
    </p:spTree>
    <p:extLst>
      <p:ext uri="{BB962C8B-B14F-4D97-AF65-F5344CB8AC3E}">
        <p14:creationId xmlns:p14="http://schemas.microsoft.com/office/powerpoint/2010/main" val="281258343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2.14"/>
  <p:tag name="AS_TITLE" val="Aspose.Slides for .NET 4.0 Client Profile"/>
  <p:tag name="AS_VERSION" val="2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Custom</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