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1.2-->
<p:presentation xmlns:r="http://schemas.openxmlformats.org/officeDocument/2006/relationships" xmlns:a="http://schemas.openxmlformats.org/drawingml/2006/main" xmlns:p="http://schemas.openxmlformats.org/presentationml/2006/main" removePersonalInfoOnSave="1" saveSubsetFonts="1">
  <p:sldMasterIdLst>
    <p:sldMasterId id="2147483684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58" r:id="rId6"/>
    <p:sldId id="259" r:id="rId7"/>
    <p:sldId id="262" r:id="rId8"/>
    <p:sldId id="26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2" d="100"/>
          <a:sy n="62" d="100"/>
        </p:scale>
        <p:origin x="33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912AB-4678-46A4-8EC7-76F7EA4CC16B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9DCD1-2751-4936-BD6F-A2DB6C1B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8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9C08C-0DD9-4287-8B86-AFD9A3EDC37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6BE91-F3B4-4ACB-942E-857CCFF1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8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6BE91-F3B4-4ACB-942E-857CCFF155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15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6BE91-F3B4-4ACB-942E-857CCFF155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86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6BE91-F3B4-4ACB-942E-857CCFF155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72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6BE91-F3B4-4ACB-942E-857CCFF155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1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6BE91-F3B4-4ACB-942E-857CCFF155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71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6BE91-F3B4-4ACB-942E-857CCFF155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28643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E6F4-444A-42C6-8BAD-0AF7A05D17D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D26-49A0-48F2-B54A-D9697C778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9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E6F4-444A-42C6-8BAD-0AF7A05D17D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D26-49A0-48F2-B54A-D9697C778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2519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E6F4-444A-42C6-8BAD-0AF7A05D17D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D26-49A0-48F2-B54A-D9697C778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7992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E6F4-444A-42C6-8BAD-0AF7A05D17D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D26-49A0-48F2-B54A-D9697C778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9455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E6F4-444A-42C6-8BAD-0AF7A05D17D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D26-49A0-48F2-B54A-D9697C778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28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E6F4-444A-42C6-8BAD-0AF7A05D17D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D26-49A0-48F2-B54A-D9697C778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09653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E6F4-444A-42C6-8BAD-0AF7A05D17D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D26-49A0-48F2-B54A-D9697C778C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1724327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E6F4-444A-42C6-8BAD-0AF7A05D17D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D26-49A0-48F2-B54A-D9697C778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7780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E6F4-444A-42C6-8BAD-0AF7A05D17D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D26-49A0-48F2-B54A-D9697C778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1862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E6F4-444A-42C6-8BAD-0AF7A05D17D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D26-49A0-48F2-B54A-D9697C778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2663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D10E6F4-444A-42C6-8BAD-0AF7A05D17D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D26-49A0-48F2-B54A-D9697C778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972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D10E6F4-444A-42C6-8BAD-0AF7A05D17D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61B0D26-49A0-48F2-B54A-D9697C778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6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6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25078-BBCF-97A8-7063-67A1A5248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260804"/>
            <a:ext cx="8991600" cy="1645920"/>
          </a:xfrm>
          <a:ln w="19050"/>
        </p:spPr>
        <p:txBody>
          <a:bodyPr/>
          <a:lstStyle/>
          <a:p>
            <a:r>
              <a:rPr lang="en-US"/>
              <a:t>Onboarding AI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5FD950C-60BF-5117-05C2-E4BA81D24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3226604"/>
            <a:ext cx="6801612" cy="123989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100A641-BDE5-7D16-6CA4-5B01453943DE}"/>
              </a:ext>
            </a:extLst>
          </p:cNvPr>
          <p:cNvSpPr txBox="1"/>
          <p:nvPr/>
        </p:nvSpPr>
        <p:spPr bwMode="blackWhite">
          <a:xfrm>
            <a:off x="2311589" y="3226603"/>
            <a:ext cx="7568821" cy="2293915"/>
          </a:xfrm>
          <a:prstGeom prst="rect">
            <a:avLst/>
          </a:prstGeom>
          <a:solidFill>
            <a:srgbClr val="FFFFFF"/>
          </a:solidFill>
          <a:ln w="1905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400" b="0" i="0">
                <a:solidFill>
                  <a:srgbClr val="666666"/>
                </a:solidFill>
                <a:effectLst/>
                <a:latin typeface="inherit"/>
              </a:rPr>
              <a:t>Kristina Alayan, University of Maryland</a:t>
            </a:r>
            <a:br>
              <a:rPr lang="en-US" sz="2400" b="0" i="0">
                <a:solidFill>
                  <a:srgbClr val="666666"/>
                </a:solidFill>
                <a:effectLst/>
                <a:latin typeface="inherit"/>
              </a:rPr>
            </a:br>
            <a:r>
              <a:rPr lang="en-US" sz="2400" b="0" i="0">
                <a:solidFill>
                  <a:srgbClr val="666666"/>
                </a:solidFill>
                <a:effectLst/>
                <a:latin typeface="inherit"/>
              </a:rPr>
              <a:t>Tiffany O’Neil, Procopio</a:t>
            </a:r>
            <a:br>
              <a:rPr lang="en-US" sz="2400" b="0" i="0">
                <a:solidFill>
                  <a:srgbClr val="666666"/>
                </a:solidFill>
                <a:effectLst/>
                <a:latin typeface="inherit"/>
              </a:rPr>
            </a:br>
            <a:r>
              <a:rPr lang="en-US" sz="2400" b="0" i="0">
                <a:solidFill>
                  <a:srgbClr val="666666"/>
                </a:solidFill>
                <a:effectLst/>
                <a:latin typeface="inherit"/>
              </a:rPr>
              <a:t>Joy Shoemaker, Ninth Circuit Library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291183974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F3619-8EBF-2B24-525A-3E416F98F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369" y="780446"/>
            <a:ext cx="7729728" cy="4276049"/>
          </a:xfrm>
          <a:ln w="19050"/>
        </p:spPr>
        <p:txBody>
          <a:bodyPr>
            <a:normAutofit/>
          </a:bodyPr>
          <a:lstStyle/>
          <a:p>
            <a:r>
              <a:rPr lang="en-US" sz="2400" b="0" i="0" u="none" strike="noStrike" cap="none">
                <a:solidFill>
                  <a:srgbClr val="1B1C1D"/>
                </a:solidFill>
                <a:effectLst/>
                <a:latin typeface="Arial" panose="020b0604020202020204" pitchFamily="34" charset="0"/>
              </a:rPr>
              <a:t>What does "onboarding AI" mean in the context of your organization?</a:t>
            </a:r>
            <a:endParaRPr lang="en-US" sz="2400" cap="none"/>
          </a:p>
        </p:txBody>
      </p:sp>
    </p:spTree>
    <p:extLst>
      <p:ext uri="{BB962C8B-B14F-4D97-AF65-F5344CB8AC3E}">
        <p14:creationId xmlns:p14="http://schemas.microsoft.com/office/powerpoint/2010/main" val="3339443141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F3619-8EBF-2B24-525A-3E416F98F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369" y="780446"/>
            <a:ext cx="7729728" cy="4276049"/>
          </a:xfrm>
          <a:ln w="19050"/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b="0" i="0" u="none" strike="noStrike" cap="none">
                <a:solidFill>
                  <a:srgbClr val="1B1C1D"/>
                </a:solidFill>
                <a:effectLst/>
                <a:latin typeface="Arial" panose="020b0604020202020204" pitchFamily="34" charset="0"/>
              </a:rPr>
              <a:t>Briefly describe your organization's process for evaluating and selecting AI tools. What criteria are most important to you?</a:t>
            </a:r>
            <a:endParaRPr lang="en-US" sz="2400" cap="none"/>
          </a:p>
        </p:txBody>
      </p:sp>
    </p:spTree>
    <p:extLst>
      <p:ext uri="{BB962C8B-B14F-4D97-AF65-F5344CB8AC3E}">
        <p14:creationId xmlns:p14="http://schemas.microsoft.com/office/powerpoint/2010/main" val="3412877283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F3619-8EBF-2B24-525A-3E416F98F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369" y="780446"/>
            <a:ext cx="7729728" cy="4276049"/>
          </a:xfrm>
          <a:ln w="19050"/>
        </p:spPr>
        <p:txBody>
          <a:bodyPr>
            <a:normAutofit/>
          </a:bodyPr>
          <a:lstStyle/>
          <a:p>
            <a:r>
              <a:rPr lang="en-US" sz="2400" b="0" i="0" u="none" strike="noStrike" cap="none">
                <a:solidFill>
                  <a:srgbClr val="1B1C1D"/>
                </a:solidFill>
                <a:effectLst/>
                <a:latin typeface="Arial" panose="020b0604020202020204" pitchFamily="34" charset="0"/>
              </a:rPr>
              <a:t>What role does training play in your AI onboarding process? How are you ensuring research teams are comfortable and proficient with these new tools?</a:t>
            </a:r>
            <a:endParaRPr lang="en-US" sz="2400" cap="none"/>
          </a:p>
        </p:txBody>
      </p:sp>
    </p:spTree>
    <p:extLst>
      <p:ext uri="{BB962C8B-B14F-4D97-AF65-F5344CB8AC3E}">
        <p14:creationId xmlns:p14="http://schemas.microsoft.com/office/powerpoint/2010/main" val="153138817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F3619-8EBF-2B24-525A-3E416F98F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369" y="780446"/>
            <a:ext cx="7729728" cy="4276049"/>
          </a:xfrm>
          <a:ln w="19050"/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b="0" i="0" u="none" strike="noStrike" cap="none">
                <a:solidFill>
                  <a:srgbClr val="1B1C1D"/>
                </a:solidFill>
                <a:effectLst/>
                <a:latin typeface="Arial" panose="020b0604020202020204" pitchFamily="34" charset="0"/>
              </a:rPr>
              <a:t>How do you measure the success of your AI initiatives? What metrics are you using to track progress and ROI?</a:t>
            </a:r>
            <a:endParaRPr lang="en-US" sz="2400" cap="none"/>
          </a:p>
        </p:txBody>
      </p:sp>
    </p:spTree>
    <p:extLst>
      <p:ext uri="{BB962C8B-B14F-4D97-AF65-F5344CB8AC3E}">
        <p14:creationId xmlns:p14="http://schemas.microsoft.com/office/powerpoint/2010/main" val="2754744897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F3619-8EBF-2B24-525A-3E416F98F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369" y="780446"/>
            <a:ext cx="7729728" cy="4276049"/>
          </a:xfrm>
          <a:ln w="19050"/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b="0" i="0" u="none" strike="noStrike" cap="none">
                <a:solidFill>
                  <a:srgbClr val="1B1C1D"/>
                </a:solidFill>
                <a:effectLst/>
                <a:latin typeface="Arial" panose="020b0604020202020204" pitchFamily="34" charset="0"/>
              </a:rPr>
              <a:t>Q&amp;A</a:t>
            </a:r>
            <a:endParaRPr lang="en-US" sz="5400" cap="none"/>
          </a:p>
        </p:txBody>
      </p:sp>
    </p:spTree>
    <p:extLst>
      <p:ext uri="{BB962C8B-B14F-4D97-AF65-F5344CB8AC3E}">
        <p14:creationId xmlns:p14="http://schemas.microsoft.com/office/powerpoint/2010/main" val="128313277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1.02.14"/>
  <p:tag name="AS_TITLE" val="Aspose.Slides for .NET 4.0 Client Profile"/>
  <p:tag name="AS_VERSION" val="21.2"/>
</p:tagLst>
</file>

<file path=ppt/theme/theme1.xml><?xml version="1.0" encoding="utf-8"?>
<a:theme xmlns:r="http://schemas.openxmlformats.org/officeDocument/2006/relationships"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Arial"/>
        <a:cs typeface="Arial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Arial"/>
        <a:cs typeface="Arial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7</Paragraphs>
  <Slides>6</Slides>
  <Notes>6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12">
      <vt:lpstr>Arial</vt:lpstr>
      <vt:lpstr>Gill Sans MT</vt:lpstr>
      <vt:lpstr>Calibri Light</vt:lpstr>
      <vt:lpstr>Calibri</vt:lpstr>
      <vt:lpstr>inherit</vt:lpstr>
      <vt:lpstr>Parcel</vt:lpstr>
      <vt:lpstr>Onboarding AI</vt:lpstr>
      <vt:lpstr>What does "onboarding AI" mean in the context of your organization?</vt:lpstr>
      <vt:lpstr>Briefly describe your organization's process for evaluating and selecting AI tools. What criteria are most important to you?</vt:lpstr>
      <vt:lpstr>What role does training play in your AI onboarding process? How are you ensuring research teams are comfortable and proficient with these new tools?</vt:lpstr>
      <vt:lpstr>How do you measure the success of your AI initiatives? What metrics are you using to track progress and ROI?</vt:lpstr>
      <vt:lpstr>Q&amp;A</vt:lpstr>
    </vt:vector>
  </TitlesOfParts>
  <LinksUpToDate>0</LinksUpToDate>
  <SharedDoc>0</SharedDoc>
  <HyperlinksChanged>0</HyperlinksChanged>
  <Application>Aspose.Slides for .NET</Application>
  <AppVersion>21.0200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dcterms:created xsi:type="dcterms:W3CDTF">1601-01-01T00:00:00Z</dcterms:created>
  <dcterms:modified xsi:type="dcterms:W3CDTF">2025-03-04T18:01:42Z</dcterms:modified>
</cp:coreProperties>
</file>